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m4a" ContentType="audi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chemeClr val="accent1">
              <a:alpha val="20000"/>
            </a:schemeClr>
          </a:solidFill>
        </a:fill>
      </a:tcStyle>
    </a:wholeTbl>
    <a:band2H>
      <a:tcTxStyle/>
      <a:tcStyle>
        <a:tcBdr/>
        <a:fill>
          <a:solidFill>
            <a:srgbClr val="FFFFFF"/>
          </a:solidFill>
        </a:fill>
      </a:tcStyle>
    </a:band2H>
    <a:firstCol>
      <a:tcTxStyle b="on" i="off">
        <a:font>
          <a:latin typeface="Calibri"/>
          <a:ea typeface="Calibri"/>
          <a:cs typeface="Calibri"/>
        </a:font>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chemeClr val="accent1">
              <a:alpha val="20000"/>
            </a:schemeClr>
          </a:solidFill>
        </a:fill>
      </a:tcStyle>
    </a:firstCol>
    <a:lastRow>
      <a:tcTxStyle b="on" i="off">
        <a:font>
          <a:latin typeface="Calibri"/>
          <a:ea typeface="Calibri"/>
          <a:cs typeface="Calibri"/>
        </a:font>
        <a:srgbClr val="000000"/>
      </a:tcTxStyle>
      <a:tcStyle>
        <a:tcBdr>
          <a:left>
            <a:ln w="12700" cap="flat">
              <a:solidFill>
                <a:schemeClr val="accent1"/>
              </a:solidFill>
              <a:prstDash val="solid"/>
              <a:round/>
            </a:ln>
          </a:left>
          <a:right>
            <a:ln w="12700" cap="flat">
              <a:solidFill>
                <a:schemeClr val="accent1"/>
              </a:solidFill>
              <a:prstDash val="solid"/>
              <a:round/>
            </a:ln>
          </a:right>
          <a:top>
            <a:ln w="508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254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no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13" d="100"/>
          <a:sy n="113" d="100"/>
        </p:scale>
        <p:origin x="-192"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1143000" y="685800"/>
            <a:ext cx="4572000" cy="3429000"/>
          </a:xfrm>
          <a:prstGeom prst="rect">
            <a:avLst/>
          </a:prstGeom>
        </p:spPr>
        <p:txBody>
          <a:bodyPr/>
          <a:lstStyle/>
          <a:p>
            <a:endParaRPr/>
          </a:p>
        </p:txBody>
      </p:sp>
      <p:sp>
        <p:nvSpPr>
          <p:cNvPr id="98" name="Shape 9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463624022"/>
      </p:ext>
    </p:extLst>
  </p:cSld>
  <p:clrMap bg1="lt1" tx1="dk1" bg2="lt2" tx2="dk2" accent1="accent1" accent2="accent2" accent3="accent3" accent4="accent4" accent5="accent5" accent6="accent6" hlink="hlink" folHlink="folHlink"/>
  <p:notesStyle>
    <a:lvl1pPr latinLnBrk="0">
      <a:spcBef>
        <a:spcPts val="400"/>
      </a:spcBef>
      <a:defRPr sz="1200">
        <a:latin typeface="+mj-lt"/>
        <a:ea typeface="+mj-ea"/>
        <a:cs typeface="+mj-cs"/>
        <a:sym typeface="Times Roman"/>
      </a:defRPr>
    </a:lvl1pPr>
    <a:lvl2pPr indent="228600" latinLnBrk="0">
      <a:spcBef>
        <a:spcPts val="400"/>
      </a:spcBef>
      <a:defRPr sz="1200">
        <a:latin typeface="+mj-lt"/>
        <a:ea typeface="+mj-ea"/>
        <a:cs typeface="+mj-cs"/>
        <a:sym typeface="Times Roman"/>
      </a:defRPr>
    </a:lvl2pPr>
    <a:lvl3pPr indent="457200" latinLnBrk="0">
      <a:spcBef>
        <a:spcPts val="400"/>
      </a:spcBef>
      <a:defRPr sz="1200">
        <a:latin typeface="+mj-lt"/>
        <a:ea typeface="+mj-ea"/>
        <a:cs typeface="+mj-cs"/>
        <a:sym typeface="Times Roman"/>
      </a:defRPr>
    </a:lvl3pPr>
    <a:lvl4pPr indent="685800" latinLnBrk="0">
      <a:spcBef>
        <a:spcPts val="400"/>
      </a:spcBef>
      <a:defRPr sz="1200">
        <a:latin typeface="+mj-lt"/>
        <a:ea typeface="+mj-ea"/>
        <a:cs typeface="+mj-cs"/>
        <a:sym typeface="Times Roman"/>
      </a:defRPr>
    </a:lvl4pPr>
    <a:lvl5pPr indent="914400" latinLnBrk="0">
      <a:spcBef>
        <a:spcPts val="400"/>
      </a:spcBef>
      <a:defRPr sz="1200">
        <a:latin typeface="+mj-lt"/>
        <a:ea typeface="+mj-ea"/>
        <a:cs typeface="+mj-cs"/>
        <a:sym typeface="Times Roman"/>
      </a:defRPr>
    </a:lvl5pPr>
    <a:lvl6pPr indent="1143000" latinLnBrk="0">
      <a:spcBef>
        <a:spcPts val="400"/>
      </a:spcBef>
      <a:defRPr sz="1200">
        <a:latin typeface="+mj-lt"/>
        <a:ea typeface="+mj-ea"/>
        <a:cs typeface="+mj-cs"/>
        <a:sym typeface="Times Roman"/>
      </a:defRPr>
    </a:lvl6pPr>
    <a:lvl7pPr indent="1371600" latinLnBrk="0">
      <a:spcBef>
        <a:spcPts val="400"/>
      </a:spcBef>
      <a:defRPr sz="1200">
        <a:latin typeface="+mj-lt"/>
        <a:ea typeface="+mj-ea"/>
        <a:cs typeface="+mj-cs"/>
        <a:sym typeface="Times Roman"/>
      </a:defRPr>
    </a:lvl7pPr>
    <a:lvl8pPr indent="1600200" latinLnBrk="0">
      <a:spcBef>
        <a:spcPts val="400"/>
      </a:spcBef>
      <a:defRPr sz="1200">
        <a:latin typeface="+mj-lt"/>
        <a:ea typeface="+mj-ea"/>
        <a:cs typeface="+mj-cs"/>
        <a:sym typeface="Times Roman"/>
      </a:defRPr>
    </a:lvl8pPr>
    <a:lvl9pPr indent="1828800" latinLnBrk="0">
      <a:spcBef>
        <a:spcPts val="400"/>
      </a:spcBef>
      <a:defRPr sz="1200">
        <a:latin typeface="+mj-lt"/>
        <a:ea typeface="+mj-ea"/>
        <a:cs typeface="+mj-cs"/>
        <a:sym typeface="Times Roman"/>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pic>
        <p:nvPicPr>
          <p:cNvPr id="13"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14"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15" name="标题文本"/>
          <p:cNvSpPr txBox="1">
            <a:spLocks noGrp="1"/>
          </p:cNvSpPr>
          <p:nvPr>
            <p:ph type="title"/>
          </p:nvPr>
        </p:nvSpPr>
        <p:spPr>
          <a:xfrm>
            <a:off x="685800" y="2130425"/>
            <a:ext cx="7772400" cy="1470025"/>
          </a:xfrm>
          <a:prstGeom prst="rect">
            <a:avLst/>
          </a:prstGeom>
        </p:spPr>
        <p:txBody>
          <a:bodyPr>
            <a:normAutofit/>
          </a:bodyPr>
          <a:lstStyle/>
          <a:p>
            <a:r>
              <a:t>标题文本</a:t>
            </a:r>
          </a:p>
        </p:txBody>
      </p:sp>
      <p:sp>
        <p:nvSpPr>
          <p:cNvPr id="16" name="正文级别 1…"/>
          <p:cNvSpPr txBox="1">
            <a:spLocks noGrp="1"/>
          </p:cNvSpPr>
          <p:nvPr>
            <p:ph type="body" sz="quarter" idx="1"/>
          </p:nvPr>
        </p:nvSpPr>
        <p:spPr>
          <a:xfrm>
            <a:off x="1371600" y="3886200"/>
            <a:ext cx="6400800" cy="1752600"/>
          </a:xfrm>
          <a:prstGeom prst="rect">
            <a:avLst/>
          </a:prstGeom>
        </p:spPr>
        <p:txBody>
          <a:bodyPr>
            <a:normAutofit/>
          </a:bodyPr>
          <a:lstStyle>
            <a:lvl1pPr marL="0" indent="0" algn="ctr">
              <a:buSzTx/>
              <a:buFontTx/>
              <a:buNone/>
              <a:defRPr>
                <a:solidFill>
                  <a:srgbClr val="888888"/>
                </a:solidFill>
              </a:defRPr>
            </a:lvl1pPr>
            <a:lvl2pPr algn="ctr">
              <a:buFontTx/>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1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24"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25"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26"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27" name="正文级别 1…"/>
          <p:cNvSpPr txBox="1">
            <a:spLocks noGrp="1"/>
          </p:cNvSpPr>
          <p:nvPr>
            <p:ph type="body" idx="1"/>
          </p:nvPr>
        </p:nvSpPr>
        <p:spPr>
          <a:xfrm>
            <a:off x="457200" y="1600200"/>
            <a:ext cx="8229600" cy="4525963"/>
          </a:xfrm>
          <a:prstGeom prst="rect">
            <a:avLst/>
          </a:prstGeom>
        </p:spPr>
        <p:txBody>
          <a:bodyPr>
            <a:normAutofit/>
          </a:bodyPr>
          <a:lstStyle>
            <a:lvl1pPr>
              <a:spcBef>
                <a:spcPts val="600"/>
              </a:spcBef>
              <a:buFontTx/>
              <a:buChar char="◇"/>
              <a:defRPr sz="2400">
                <a:solidFill>
                  <a:srgbClr val="46424D"/>
                </a:solidFill>
                <a:latin typeface="Arial"/>
                <a:ea typeface="Arial"/>
                <a:cs typeface="Arial"/>
                <a:sym typeface="Arial"/>
              </a:defRPr>
            </a:lvl1pPr>
            <a:lvl2pPr marL="800100" indent="-342900">
              <a:spcBef>
                <a:spcPts val="600"/>
              </a:spcBef>
              <a:buSzPct val="100000"/>
              <a:buFontTx/>
              <a:buChar char="▪"/>
              <a:defRPr sz="2400">
                <a:solidFill>
                  <a:srgbClr val="46424D"/>
                </a:solidFill>
                <a:latin typeface="Arial"/>
                <a:ea typeface="Arial"/>
                <a:cs typeface="Arial"/>
                <a:sym typeface="Arial"/>
              </a:defRPr>
            </a:lvl2pPr>
            <a:lvl3pPr>
              <a:spcBef>
                <a:spcPts val="600"/>
              </a:spcBef>
              <a:buFontTx/>
              <a:defRPr sz="2400">
                <a:solidFill>
                  <a:srgbClr val="46424D"/>
                </a:solidFill>
                <a:latin typeface="Arial"/>
                <a:ea typeface="Arial"/>
                <a:cs typeface="Arial"/>
                <a:sym typeface="Arial"/>
              </a:defRPr>
            </a:lvl3pPr>
            <a:lvl4pPr marL="1676400" indent="-304800">
              <a:spcBef>
                <a:spcPts val="600"/>
              </a:spcBef>
              <a:buFontTx/>
              <a:defRPr sz="2400">
                <a:solidFill>
                  <a:srgbClr val="46424D"/>
                </a:solidFill>
                <a:latin typeface="Arial"/>
                <a:ea typeface="Arial"/>
                <a:cs typeface="Arial"/>
                <a:sym typeface="Arial"/>
              </a:defRPr>
            </a:lvl4pPr>
            <a:lvl5pPr marL="2133600" indent="-304800">
              <a:spcBef>
                <a:spcPts val="600"/>
              </a:spcBef>
              <a:buFontTx/>
              <a:defRPr sz="2400">
                <a:solidFill>
                  <a:srgbClr val="46424D"/>
                </a:solidFill>
                <a:latin typeface="Arial"/>
                <a:ea typeface="Arial"/>
                <a:cs typeface="Arial"/>
                <a:sym typeface="Arial"/>
              </a:defRPr>
            </a:lvl5pPr>
          </a:lstStyle>
          <a:p>
            <a:r>
              <a:t>正文级别 1</a:t>
            </a:r>
          </a:p>
          <a:p>
            <a:pPr lvl="1"/>
            <a:r>
              <a:t>正文级别 2</a:t>
            </a:r>
          </a:p>
          <a:p>
            <a:pPr lvl="2"/>
            <a:r>
              <a:t>正文级别 3</a:t>
            </a:r>
          </a:p>
          <a:p>
            <a:pPr lvl="3"/>
            <a:r>
              <a:t>正文级别 4</a:t>
            </a:r>
          </a:p>
          <a:p>
            <a:pPr lvl="4"/>
            <a:r>
              <a:t>正文级别 5</a:t>
            </a:r>
          </a:p>
        </p:txBody>
      </p:sp>
      <p:sp>
        <p:nvSpPr>
          <p:cNvPr id="2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5" name="标题文本"/>
          <p:cNvSpPr txBox="1">
            <a:spLocks noGrp="1"/>
          </p:cNvSpPr>
          <p:nvPr>
            <p:ph type="title"/>
          </p:nvPr>
        </p:nvSpPr>
        <p:spPr>
          <a:xfrm>
            <a:off x="722312" y="4406900"/>
            <a:ext cx="7772401" cy="1362075"/>
          </a:xfrm>
          <a:prstGeom prst="rect">
            <a:avLst/>
          </a:prstGeom>
        </p:spPr>
        <p:txBody>
          <a:bodyPr anchor="t">
            <a:normAutofit/>
          </a:bodyPr>
          <a:lstStyle>
            <a:lvl1pPr>
              <a:defRPr sz="4000" cap="all"/>
            </a:lvl1pPr>
          </a:lstStyle>
          <a:p>
            <a:r>
              <a:t>标题文本</a:t>
            </a:r>
          </a:p>
        </p:txBody>
      </p:sp>
      <p:sp>
        <p:nvSpPr>
          <p:cNvPr id="36" name="正文级别 1…"/>
          <p:cNvSpPr txBox="1">
            <a:spLocks noGrp="1"/>
          </p:cNvSpPr>
          <p:nvPr>
            <p:ph type="body" sz="quarter" idx="1"/>
          </p:nvPr>
        </p:nvSpPr>
        <p:spPr>
          <a:xfrm>
            <a:off x="722312" y="2906713"/>
            <a:ext cx="7772401" cy="1500188"/>
          </a:xfrm>
          <a:prstGeom prst="rect">
            <a:avLst/>
          </a:prstGeom>
        </p:spPr>
        <p:txBody>
          <a:bodyPr anchor="b">
            <a:normAutofit/>
          </a:bodyPr>
          <a:lstStyle>
            <a:lvl1pPr marL="0" indent="0">
              <a:spcBef>
                <a:spcPts val="400"/>
              </a:spcBef>
              <a:buSzTx/>
              <a:buFontTx/>
              <a:buNone/>
              <a:defRPr sz="2000">
                <a:solidFill>
                  <a:srgbClr val="888888"/>
                </a:solidFill>
              </a:defRPr>
            </a:lvl1pPr>
            <a:lvl2pPr>
              <a:spcBef>
                <a:spcPts val="400"/>
              </a:spcBef>
              <a:buFontTx/>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3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4"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45" name="正文级别 1…"/>
          <p:cNvSpPr txBox="1">
            <a:spLocks noGrp="1"/>
          </p:cNvSpPr>
          <p:nvPr>
            <p:ph type="body" sz="half" idx="1"/>
          </p:nvPr>
        </p:nvSpPr>
        <p:spPr>
          <a:xfrm>
            <a:off x="457200" y="1600200"/>
            <a:ext cx="4038600" cy="4525963"/>
          </a:xfrm>
          <a:prstGeom prst="rect">
            <a:avLst/>
          </a:prstGeom>
        </p:spPr>
        <p:txBody>
          <a:bodyPr>
            <a:normAutofit/>
          </a:bodyPr>
          <a:lstStyle>
            <a:lvl1pPr>
              <a:spcBef>
                <a:spcPts val="600"/>
              </a:spcBef>
              <a:defRPr sz="2800"/>
            </a:lvl1pPr>
            <a:lvl2pPr>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正文级别 1</a:t>
            </a:r>
          </a:p>
          <a:p>
            <a:pPr lvl="1"/>
            <a:r>
              <a:t>正文级别 2</a:t>
            </a:r>
          </a:p>
          <a:p>
            <a:pPr lvl="2"/>
            <a:r>
              <a:t>正文级别 3</a:t>
            </a:r>
          </a:p>
          <a:p>
            <a:pPr lvl="3"/>
            <a:r>
              <a:t>正文级别 4</a:t>
            </a:r>
          </a:p>
          <a:p>
            <a:pPr lvl="4"/>
            <a:r>
              <a:t>正文级别 5</a:t>
            </a:r>
          </a:p>
        </p:txBody>
      </p:sp>
      <p:sp>
        <p:nvSpPr>
          <p:cNvPr id="4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3"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54" name="正文级别 1…"/>
          <p:cNvSpPr txBox="1">
            <a:spLocks noGrp="1"/>
          </p:cNvSpPr>
          <p:nvPr>
            <p:ph type="body" sz="quarter" idx="1"/>
          </p:nvPr>
        </p:nvSpPr>
        <p:spPr>
          <a:xfrm>
            <a:off x="457200" y="1535112"/>
            <a:ext cx="4040188" cy="639763"/>
          </a:xfrm>
          <a:prstGeom prst="rect">
            <a:avLst/>
          </a:prstGeom>
        </p:spPr>
        <p:txBody>
          <a:bodyPr anchor="b">
            <a:normAutofit/>
          </a:bodyPr>
          <a:lstStyle>
            <a:lvl1pPr marL="0" indent="0">
              <a:spcBef>
                <a:spcPts val="500"/>
              </a:spcBef>
              <a:buSzTx/>
              <a:buFontTx/>
              <a:buNone/>
              <a:defRPr sz="2400" b="1"/>
            </a:lvl1pPr>
            <a:lvl2pPr>
              <a:spcBef>
                <a:spcPts val="500"/>
              </a:spcBef>
              <a:buFontTx/>
              <a:defRPr sz="2400" b="1"/>
            </a:lvl2pPr>
            <a:lvl3pPr marL="0" indent="914400">
              <a:spcBef>
                <a:spcPts val="500"/>
              </a:spcBef>
              <a:buSzTx/>
              <a:buFontTx/>
              <a:buNone/>
              <a:defRPr sz="2400" b="1"/>
            </a:lvl3pPr>
            <a:lvl4pPr marL="0" indent="1371600">
              <a:spcBef>
                <a:spcPts val="500"/>
              </a:spcBef>
              <a:buSzTx/>
              <a:buFontTx/>
              <a:buNone/>
              <a:defRPr sz="2400" b="1"/>
            </a:lvl4pPr>
            <a:lvl5pPr marL="0" indent="1828800">
              <a:spcBef>
                <a:spcPts val="500"/>
              </a:spcBef>
              <a:buSzTx/>
              <a:buFontTx/>
              <a:buNone/>
              <a:defRPr sz="2400" b="1"/>
            </a:lvl5pPr>
          </a:lstStyle>
          <a:p>
            <a:r>
              <a:t>正文级别 1</a:t>
            </a:r>
          </a:p>
          <a:p>
            <a:pPr lvl="1"/>
            <a:r>
              <a:t>正文级别 2</a:t>
            </a:r>
          </a:p>
          <a:p>
            <a:pPr lvl="2"/>
            <a:r>
              <a:t>正文级别 3</a:t>
            </a:r>
          </a:p>
          <a:p>
            <a:pPr lvl="3"/>
            <a:r>
              <a:t>正文级别 4</a:t>
            </a:r>
          </a:p>
          <a:p>
            <a:pPr lvl="4"/>
            <a:r>
              <a:t>正文级别 5</a:t>
            </a:r>
          </a:p>
        </p:txBody>
      </p:sp>
      <p:sp>
        <p:nvSpPr>
          <p:cNvPr id="55" name="Text Placeholder 4"/>
          <p:cNvSpPr>
            <a:spLocks noGrp="1"/>
          </p:cNvSpPr>
          <p:nvPr>
            <p:ph type="body" sz="quarter" idx="13"/>
          </p:nvPr>
        </p:nvSpPr>
        <p:spPr>
          <a:xfrm>
            <a:off x="4645025" y="1535112"/>
            <a:ext cx="4041775" cy="639763"/>
          </a:xfrm>
          <a:prstGeom prst="rect">
            <a:avLst/>
          </a:prstGeom>
        </p:spPr>
        <p:txBody>
          <a:bodyPr anchor="b">
            <a:normAutofit/>
          </a:bodyPr>
          <a:lstStyle/>
          <a:p>
            <a:pPr marL="0" indent="0">
              <a:spcBef>
                <a:spcPts val="500"/>
              </a:spcBef>
              <a:buSzTx/>
              <a:buFontTx/>
              <a:buNone/>
              <a:defRPr sz="2400" b="1"/>
            </a:pPr>
            <a:endParaRPr/>
          </a:p>
        </p:txBody>
      </p:sp>
      <p:sp>
        <p:nvSpPr>
          <p:cNvPr id="5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6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7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8" name="标题文本"/>
          <p:cNvSpPr txBox="1">
            <a:spLocks noGrp="1"/>
          </p:cNvSpPr>
          <p:nvPr>
            <p:ph type="title"/>
          </p:nvPr>
        </p:nvSpPr>
        <p:spPr>
          <a:xfrm>
            <a:off x="457200" y="273050"/>
            <a:ext cx="3008314" cy="1162050"/>
          </a:xfrm>
          <a:prstGeom prst="rect">
            <a:avLst/>
          </a:prstGeom>
        </p:spPr>
        <p:txBody>
          <a:bodyPr anchor="b">
            <a:normAutofit/>
          </a:bodyPr>
          <a:lstStyle>
            <a:lvl1pPr>
              <a:defRPr sz="2000"/>
            </a:lvl1pPr>
          </a:lstStyle>
          <a:p>
            <a:r>
              <a:t>标题文本</a:t>
            </a:r>
          </a:p>
        </p:txBody>
      </p:sp>
      <p:sp>
        <p:nvSpPr>
          <p:cNvPr id="79" name="正文级别 1…"/>
          <p:cNvSpPr txBox="1">
            <a:spLocks noGrp="1"/>
          </p:cNvSpPr>
          <p:nvPr>
            <p:ph type="body" idx="1"/>
          </p:nvPr>
        </p:nvSpPr>
        <p:spPr>
          <a:xfrm>
            <a:off x="3575050" y="273050"/>
            <a:ext cx="5111750" cy="5853113"/>
          </a:xfrm>
          <a:prstGeom prst="rect">
            <a:avLst/>
          </a:prstGeom>
        </p:spPr>
        <p:txBody>
          <a:bodyPr>
            <a:normAutofit/>
          </a:bodyPr>
          <a:lstStyle/>
          <a:p>
            <a:r>
              <a:t>正文级别 1</a:t>
            </a:r>
          </a:p>
          <a:p>
            <a:pPr lvl="1"/>
            <a:r>
              <a:t>正文级别 2</a:t>
            </a:r>
          </a:p>
          <a:p>
            <a:pPr lvl="2"/>
            <a:r>
              <a:t>正文级别 3</a:t>
            </a:r>
          </a:p>
          <a:p>
            <a:pPr lvl="3"/>
            <a:r>
              <a:t>正文级别 4</a:t>
            </a:r>
          </a:p>
          <a:p>
            <a:pPr lvl="4"/>
            <a:r>
              <a:t>正文级别 5</a:t>
            </a:r>
          </a:p>
        </p:txBody>
      </p:sp>
      <p:sp>
        <p:nvSpPr>
          <p:cNvPr id="80" name="Text Placeholder 3"/>
          <p:cNvSpPr>
            <a:spLocks noGrp="1"/>
          </p:cNvSpPr>
          <p:nvPr>
            <p:ph type="body" sz="half" idx="13"/>
          </p:nvPr>
        </p:nvSpPr>
        <p:spPr>
          <a:xfrm>
            <a:off x="457199" y="1435100"/>
            <a:ext cx="3008315" cy="4691063"/>
          </a:xfrm>
          <a:prstGeom prst="rect">
            <a:avLst/>
          </a:prstGeom>
        </p:spPr>
        <p:txBody>
          <a:bodyPr>
            <a:normAutofit/>
          </a:bodyPr>
          <a:lstStyle/>
          <a:p>
            <a:pPr marL="0" indent="0">
              <a:spcBef>
                <a:spcPts val="300"/>
              </a:spcBef>
              <a:buSzTx/>
              <a:buFontTx/>
              <a:buNone/>
              <a:defRPr sz="1400"/>
            </a:pPr>
            <a:endParaRPr/>
          </a:p>
        </p:txBody>
      </p:sp>
      <p:sp>
        <p:nvSpPr>
          <p:cNvPr id="8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8" name="标题文本"/>
          <p:cNvSpPr txBox="1">
            <a:spLocks noGrp="1"/>
          </p:cNvSpPr>
          <p:nvPr>
            <p:ph type="title"/>
          </p:nvPr>
        </p:nvSpPr>
        <p:spPr>
          <a:xfrm>
            <a:off x="1792288" y="4800600"/>
            <a:ext cx="5486401" cy="566738"/>
          </a:xfrm>
          <a:prstGeom prst="rect">
            <a:avLst/>
          </a:prstGeom>
        </p:spPr>
        <p:txBody>
          <a:bodyPr anchor="b">
            <a:normAutofit/>
          </a:bodyPr>
          <a:lstStyle>
            <a:lvl1pPr>
              <a:defRPr sz="2000"/>
            </a:lvl1pPr>
          </a:lstStyle>
          <a:p>
            <a:r>
              <a:t>标题文本</a:t>
            </a:r>
          </a:p>
        </p:txBody>
      </p:sp>
      <p:sp>
        <p:nvSpPr>
          <p:cNvPr id="89" name="Picture Placeholder 2"/>
          <p:cNvSpPr>
            <a:spLocks noGrp="1"/>
          </p:cNvSpPr>
          <p:nvPr>
            <p:ph type="pic" sz="half" idx="13"/>
          </p:nvPr>
        </p:nvSpPr>
        <p:spPr>
          <a:xfrm>
            <a:off x="1792288" y="612775"/>
            <a:ext cx="5486401" cy="4114800"/>
          </a:xfrm>
          <a:prstGeom prst="rect">
            <a:avLst/>
          </a:prstGeom>
        </p:spPr>
        <p:txBody>
          <a:bodyPr lIns="91439" rIns="91439"/>
          <a:lstStyle/>
          <a:p>
            <a:endParaRPr/>
          </a:p>
        </p:txBody>
      </p:sp>
      <p:sp>
        <p:nvSpPr>
          <p:cNvPr id="90" name="正文级别 1…"/>
          <p:cNvSpPr txBox="1">
            <a:spLocks noGrp="1"/>
          </p:cNvSpPr>
          <p:nvPr>
            <p:ph type="body" sz="quarter" idx="1"/>
          </p:nvPr>
        </p:nvSpPr>
        <p:spPr>
          <a:xfrm>
            <a:off x="1792288" y="5367337"/>
            <a:ext cx="5486401" cy="804863"/>
          </a:xfrm>
          <a:prstGeom prst="rect">
            <a:avLst/>
          </a:prstGeom>
        </p:spPr>
        <p:txBody>
          <a:bodyPr>
            <a:normAutofit/>
          </a:bodyPr>
          <a:lstStyle>
            <a:lvl1pPr marL="0" indent="0">
              <a:spcBef>
                <a:spcPts val="300"/>
              </a:spcBef>
              <a:buSzTx/>
              <a:buFontTx/>
              <a:buNone/>
              <a:defRPr sz="1400"/>
            </a:lvl1pPr>
            <a:lvl2pPr>
              <a:spcBef>
                <a:spcPts val="300"/>
              </a:spcBef>
              <a:buFontTx/>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正文级别 1</a:t>
            </a:r>
          </a:p>
          <a:p>
            <a:pPr lvl="1"/>
            <a:r>
              <a:t>正文级别 2</a:t>
            </a:r>
          </a:p>
          <a:p>
            <a:pPr lvl="2"/>
            <a:r>
              <a:t>正文级别 3</a:t>
            </a:r>
          </a:p>
          <a:p>
            <a:pPr lvl="3"/>
            <a:r>
              <a:t>正文级别 4</a:t>
            </a:r>
          </a:p>
          <a:p>
            <a:pPr lvl="4"/>
            <a:r>
              <a:t>正文级别 5</a:t>
            </a:r>
          </a:p>
        </p:txBody>
      </p:sp>
      <p:sp>
        <p:nvSpPr>
          <p:cNvPr id="9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1"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6" descr="Picture 6"/>
          <p:cNvPicPr>
            <a:picLocks noChangeAspect="1"/>
          </p:cNvPicPr>
          <p:nvPr/>
        </p:nvPicPr>
        <p:blipFill>
          <a:blip r:embed="rId11">
            <a:extLst/>
          </a:blip>
          <a:stretch>
            <a:fillRect/>
          </a:stretch>
        </p:blipFill>
        <p:spPr>
          <a:xfrm>
            <a:off x="7750432" y="287212"/>
            <a:ext cx="923796" cy="1143001"/>
          </a:xfrm>
          <a:prstGeom prst="rect">
            <a:avLst/>
          </a:prstGeom>
          <a:ln w="12700">
            <a:miter lim="400000"/>
          </a:ln>
        </p:spPr>
      </p:pic>
      <p:sp>
        <p:nvSpPr>
          <p:cNvPr id="3"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4" name="幻灯片编号"/>
          <p:cNvSpPr txBox="1">
            <a:spLocks noGrp="1"/>
          </p:cNvSpPr>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
        <p:nvSpPr>
          <p:cNvPr id="5" name="标题文本"/>
          <p:cNvSpPr txBox="1">
            <a:spLocks noGrp="1"/>
          </p:cNvSpPr>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r>
              <a:t>标题文本</a:t>
            </a:r>
          </a:p>
        </p:txBody>
      </p:sp>
      <p:sp>
        <p:nvSpPr>
          <p:cNvPr id="6" name="正文级别 1…"/>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r>
              <a:t>正文级别 1</a:t>
            </a:r>
          </a:p>
          <a:p>
            <a:pPr lvl="1"/>
            <a:r>
              <a:t>正文级别 2</a:t>
            </a:r>
          </a:p>
          <a:p>
            <a:pPr lvl="2"/>
            <a:r>
              <a:t>正文级别 3</a:t>
            </a:r>
          </a:p>
          <a:p>
            <a:pPr lvl="3"/>
            <a:r>
              <a:t>正文级别 4</a:t>
            </a:r>
          </a:p>
          <a:p>
            <a:pPr lvl="4"/>
            <a:r>
              <a:t>正文级别 5</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xmlns:p14="http://schemas.microsoft.com/office/powerpoint/2010/main" spd="med"/>
  <p:txStyles>
    <p:titleStyle>
      <a:lvl1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1pPr>
      <a:lvl2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2pPr>
      <a:lvl3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3pPr>
      <a:lvl4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4pPr>
      <a:lvl5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5pPr>
      <a:lvl6pPr marL="0" marR="0" indent="4572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6pPr>
      <a:lvl7pPr marL="0" marR="0" indent="9144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7pPr>
      <a:lvl8pPr marL="0" marR="0" indent="13716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8pPr>
      <a:lvl9pPr marL="0" marR="0" indent="18288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Calibri"/>
          <a:ea typeface="Calibri"/>
          <a:cs typeface="Calibri"/>
          <a:sym typeface="Calibri"/>
        </a:defRPr>
      </a:lvl1pPr>
      <a:lvl2pPr marL="0" marR="0" indent="4572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Calibri"/>
          <a:ea typeface="Calibri"/>
          <a:cs typeface="Calibri"/>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Calibri"/>
          <a:ea typeface="Calibri"/>
          <a:cs typeface="Calibri"/>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Calibri"/>
          <a:ea typeface="Calibri"/>
          <a:cs typeface="Calibri"/>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Calibri"/>
          <a:ea typeface="Calibri"/>
          <a:cs typeface="Calibri"/>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Calibri"/>
          <a:ea typeface="Calibri"/>
          <a:cs typeface="Calibri"/>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Calibri"/>
          <a:ea typeface="Calibri"/>
          <a:cs typeface="Calibri"/>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Calibri"/>
          <a:ea typeface="Calibri"/>
          <a:cs typeface="Calibri"/>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Calibri"/>
          <a:ea typeface="Calibri"/>
          <a:cs typeface="Calibri"/>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5"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5"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5" Type="http://schemas.openxmlformats.org/officeDocument/2006/relationships/image" Target="../media/image2.png"/><Relationship Id="rId1" Type="http://schemas.microsoft.com/office/2007/relationships/media" Target="../media/media17.m4a"/><Relationship Id="rId2" Type="http://schemas.openxmlformats.org/officeDocument/2006/relationships/audio" Target="../media/media17.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8.m4a"/><Relationship Id="rId2" Type="http://schemas.openxmlformats.org/officeDocument/2006/relationships/audio" Target="../media/media18.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9.m4a"/><Relationship Id="rId2" Type="http://schemas.openxmlformats.org/officeDocument/2006/relationships/audio" Target="../media/media19.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0.m4a"/><Relationship Id="rId2" Type="http://schemas.openxmlformats.org/officeDocument/2006/relationships/audio" Target="../media/media20.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1.m4a"/><Relationship Id="rId2" Type="http://schemas.openxmlformats.org/officeDocument/2006/relationships/audio" Target="../media/media21.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2.m4a"/><Relationship Id="rId2" Type="http://schemas.openxmlformats.org/officeDocument/2006/relationships/audio" Target="../media/media2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5"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01" name="Rectangle 2"/>
          <p:cNvSpPr txBox="1">
            <a:spLocks noGrp="1"/>
          </p:cNvSpPr>
          <p:nvPr>
            <p:ph type="ctrTitle"/>
          </p:nvPr>
        </p:nvSpPr>
        <p:spPr>
          <a:prstGeom prst="rect">
            <a:avLst/>
          </a:prstGeom>
        </p:spPr>
        <p:txBody>
          <a:bodyPr/>
          <a:lstStyle/>
          <a:p>
            <a:r>
              <a:t>Chapter 24 - Quality Management</a:t>
            </a:r>
          </a:p>
        </p:txBody>
      </p:sp>
      <p:sp>
        <p:nvSpPr>
          <p:cNvPr id="102" name="Subtitle 5"/>
          <p:cNvSpPr txBox="1">
            <a:spLocks noGrp="1"/>
          </p:cNvSpPr>
          <p:nvPr>
            <p:ph type="subTitle" sz="quarter" idx="1"/>
          </p:nvPr>
        </p:nvSpPr>
        <p:spPr>
          <a:prstGeom prst="rect">
            <a:avLst/>
          </a:prstGeom>
        </p:spPr>
        <p:txBody>
          <a:bodyPr/>
          <a:lstStyle/>
          <a:p>
            <a:endParaRPr/>
          </a:p>
        </p:txBody>
      </p:sp>
      <p:sp>
        <p:nvSpPr>
          <p:cNvPr id="103" name="Slide Number Placeholder 6"/>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a:t>
            </a:fld>
            <a:endParaRPr/>
          </a:p>
        </p:txBody>
      </p:sp>
      <p:pic>
        <p:nvPicPr>
          <p:cNvPr id="10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94013" fill="hold"/>
                                        <p:tgtEl>
                                          <p:spTgt spid="10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56" name="Title 1"/>
          <p:cNvSpPr txBox="1">
            <a:spLocks noGrp="1"/>
          </p:cNvSpPr>
          <p:nvPr>
            <p:ph type="title"/>
          </p:nvPr>
        </p:nvSpPr>
        <p:spPr>
          <a:xfrm>
            <a:off x="457199" y="274638"/>
            <a:ext cx="7293234" cy="1143001"/>
          </a:xfrm>
          <a:prstGeom prst="rect">
            <a:avLst/>
          </a:prstGeom>
        </p:spPr>
        <p:txBody>
          <a:bodyPr/>
          <a:lstStyle/>
          <a:p>
            <a:r>
              <a:t>ISO 9001 core processes </a:t>
            </a:r>
          </a:p>
        </p:txBody>
      </p:sp>
      <p:pic>
        <p:nvPicPr>
          <p:cNvPr id="157" name="Content Placeholder 3" descr="Content Placeholder 3"/>
          <p:cNvPicPr>
            <a:picLocks noChangeAspect="1"/>
          </p:cNvPicPr>
          <p:nvPr/>
        </p:nvPicPr>
        <p:blipFill>
          <a:blip r:embed="rId4">
            <a:extLst/>
          </a:blip>
          <a:stretch>
            <a:fillRect/>
          </a:stretch>
        </p:blipFill>
        <p:spPr>
          <a:xfrm>
            <a:off x="2163374" y="1600200"/>
            <a:ext cx="4817252" cy="4525963"/>
          </a:xfrm>
          <a:prstGeom prst="rect">
            <a:avLst/>
          </a:prstGeom>
          <a:ln w="12700">
            <a:miter lim="400000"/>
          </a:ln>
        </p:spPr>
      </p:pic>
      <p:sp>
        <p:nvSpPr>
          <p:cNvPr id="158"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pic>
        <p:nvPicPr>
          <p:cNvPr id="159"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829549" y="329414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62" name="Rectangle 3"/>
          <p:cNvSpPr txBox="1">
            <a:spLocks noGrp="1"/>
          </p:cNvSpPr>
          <p:nvPr>
            <p:ph type="title"/>
          </p:nvPr>
        </p:nvSpPr>
        <p:spPr>
          <a:xfrm>
            <a:off x="457199" y="274638"/>
            <a:ext cx="7293234" cy="1143001"/>
          </a:xfrm>
          <a:prstGeom prst="rect">
            <a:avLst/>
          </a:prstGeom>
        </p:spPr>
        <p:txBody>
          <a:bodyPr/>
          <a:lstStyle/>
          <a:p>
            <a:r>
              <a:t>Quality reviews</a:t>
            </a:r>
          </a:p>
        </p:txBody>
      </p:sp>
      <p:sp>
        <p:nvSpPr>
          <p:cNvPr id="163" name="Rectangle 2"/>
          <p:cNvSpPr txBox="1">
            <a:spLocks noGrp="1"/>
          </p:cNvSpPr>
          <p:nvPr>
            <p:ph type="body" idx="1"/>
          </p:nvPr>
        </p:nvSpPr>
        <p:spPr>
          <a:xfrm>
            <a:off x="457200" y="1600200"/>
            <a:ext cx="8229600" cy="4525963"/>
          </a:xfrm>
          <a:prstGeom prst="rect">
            <a:avLst/>
          </a:prstGeom>
        </p:spPr>
        <p:txBody>
          <a:bodyPr/>
          <a:lstStyle/>
          <a:p>
            <a:r>
              <a:t>A group of people carefully examine part or all </a:t>
            </a:r>
            <a:br/>
            <a:r>
              <a:t>of a software system and its associated </a:t>
            </a:r>
            <a:br/>
            <a:r>
              <a:t>documentation.</a:t>
            </a:r>
          </a:p>
          <a:p>
            <a:r>
              <a:t>Code, designs, specifications, test plans, </a:t>
            </a:r>
            <a:br/>
            <a:r>
              <a:t>standards, etc. can all be reviewed.</a:t>
            </a:r>
          </a:p>
          <a:p>
            <a:r>
              <a:t>Software or documents may be 'signed off' at a </a:t>
            </a:r>
            <a:br/>
            <a:r>
              <a:t>review which signifies that progress to the next </a:t>
            </a:r>
            <a:br/>
            <a:r>
              <a:t>development stage has been approved by </a:t>
            </a:r>
            <a:br/>
            <a:r>
              <a:t>management.</a:t>
            </a:r>
          </a:p>
        </p:txBody>
      </p:sp>
      <p:sp>
        <p:nvSpPr>
          <p:cNvPr id="164" name="Slide Number Placeholder 5"/>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11</a:t>
            </a:fld>
            <a:endParaRPr/>
          </a:p>
        </p:txBody>
      </p:sp>
      <p:pic>
        <p:nvPicPr>
          <p:cNvPr id="165"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92335" fill="hold"/>
                                        <p:tgtEl>
                                          <p:spTgt spid="16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68" name="Title 1"/>
          <p:cNvSpPr txBox="1">
            <a:spLocks noGrp="1"/>
          </p:cNvSpPr>
          <p:nvPr>
            <p:ph type="title"/>
          </p:nvPr>
        </p:nvSpPr>
        <p:spPr>
          <a:xfrm>
            <a:off x="457199" y="274638"/>
            <a:ext cx="7293234" cy="1143001"/>
          </a:xfrm>
          <a:prstGeom prst="rect">
            <a:avLst/>
          </a:prstGeom>
        </p:spPr>
        <p:txBody>
          <a:bodyPr/>
          <a:lstStyle/>
          <a:p>
            <a:r>
              <a:t>The software review process </a:t>
            </a:r>
          </a:p>
        </p:txBody>
      </p:sp>
      <p:pic>
        <p:nvPicPr>
          <p:cNvPr id="169" name="Content Placeholder 3" descr="Content Placeholder 3"/>
          <p:cNvPicPr>
            <a:picLocks noChangeAspect="1"/>
          </p:cNvPicPr>
          <p:nvPr/>
        </p:nvPicPr>
        <p:blipFill>
          <a:blip r:embed="rId4">
            <a:extLst/>
          </a:blip>
          <a:stretch>
            <a:fillRect/>
          </a:stretch>
        </p:blipFill>
        <p:spPr>
          <a:xfrm>
            <a:off x="457200" y="2961451"/>
            <a:ext cx="8229600" cy="1803461"/>
          </a:xfrm>
          <a:prstGeom prst="rect">
            <a:avLst/>
          </a:prstGeom>
          <a:ln w="12700">
            <a:miter lim="400000"/>
          </a:ln>
        </p:spPr>
      </p:pic>
      <p:sp>
        <p:nvSpPr>
          <p:cNvPr id="170"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12</a:t>
            </a:fld>
            <a:endParaRPr/>
          </a:p>
        </p:txBody>
      </p:sp>
      <p:pic>
        <p:nvPicPr>
          <p:cNvPr id="171"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286250" y="5050662"/>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74" name="Rectangle 2"/>
          <p:cNvSpPr txBox="1">
            <a:spLocks noGrp="1"/>
          </p:cNvSpPr>
          <p:nvPr>
            <p:ph type="title"/>
          </p:nvPr>
        </p:nvSpPr>
        <p:spPr>
          <a:xfrm>
            <a:off x="457199" y="274638"/>
            <a:ext cx="7293234" cy="1143001"/>
          </a:xfrm>
          <a:prstGeom prst="rect">
            <a:avLst/>
          </a:prstGeom>
        </p:spPr>
        <p:txBody>
          <a:bodyPr/>
          <a:lstStyle/>
          <a:p>
            <a:r>
              <a:t>Program inspections</a:t>
            </a:r>
          </a:p>
        </p:txBody>
      </p:sp>
      <p:sp>
        <p:nvSpPr>
          <p:cNvPr id="175" name="Rectangle 3"/>
          <p:cNvSpPr txBox="1">
            <a:spLocks noGrp="1"/>
          </p:cNvSpPr>
          <p:nvPr>
            <p:ph type="body" idx="1"/>
          </p:nvPr>
        </p:nvSpPr>
        <p:spPr>
          <a:xfrm>
            <a:off x="457200" y="1600200"/>
            <a:ext cx="8229600" cy="4525963"/>
          </a:xfrm>
          <a:prstGeom prst="rect">
            <a:avLst/>
          </a:prstGeom>
        </p:spPr>
        <p:txBody>
          <a:bodyPr/>
          <a:lstStyle/>
          <a:p>
            <a:r>
              <a:t>These are peer reviews where engineers </a:t>
            </a:r>
            <a:r>
              <a:rPr>
                <a:solidFill>
                  <a:srgbClr val="FF0000"/>
                </a:solidFill>
              </a:rPr>
              <a:t>examine the source of a system</a:t>
            </a:r>
            <a:r>
              <a:t> with the aim of discovering anomalies and defects.</a:t>
            </a:r>
          </a:p>
          <a:p>
            <a:r>
              <a:t>Inspections do not require execution of a system so may be used before implementation.</a:t>
            </a:r>
          </a:p>
          <a:p>
            <a:r>
              <a:t>They may be applied to any representation of the system (requirements, design,configuration data, test data, etc.).</a:t>
            </a:r>
          </a:p>
          <a:p>
            <a:r>
              <a:t>They have been shown to be an effective technique for discovering program errors.</a:t>
            </a:r>
          </a:p>
        </p:txBody>
      </p:sp>
      <p:sp>
        <p:nvSpPr>
          <p:cNvPr id="176"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13</a:t>
            </a:fld>
            <a:endParaRPr/>
          </a:p>
        </p:txBody>
      </p:sp>
      <p:pic>
        <p:nvPicPr>
          <p:cNvPr id="17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302509" y="506975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80" name="Rectangle 2"/>
          <p:cNvSpPr txBox="1">
            <a:spLocks noGrp="1"/>
          </p:cNvSpPr>
          <p:nvPr>
            <p:ph type="title"/>
          </p:nvPr>
        </p:nvSpPr>
        <p:spPr>
          <a:xfrm>
            <a:off x="457199" y="274638"/>
            <a:ext cx="7293234" cy="1143001"/>
          </a:xfrm>
          <a:prstGeom prst="rect">
            <a:avLst/>
          </a:prstGeom>
        </p:spPr>
        <p:txBody>
          <a:bodyPr lIns="44622" tIns="44622" rIns="44622" bIns="44622"/>
          <a:lstStyle/>
          <a:p>
            <a:r>
              <a:t>Inspection checklists</a:t>
            </a:r>
          </a:p>
        </p:txBody>
      </p:sp>
      <p:sp>
        <p:nvSpPr>
          <p:cNvPr id="181" name="Rectangle 3"/>
          <p:cNvSpPr txBox="1">
            <a:spLocks noGrp="1"/>
          </p:cNvSpPr>
          <p:nvPr>
            <p:ph type="body" idx="1"/>
          </p:nvPr>
        </p:nvSpPr>
        <p:spPr>
          <a:xfrm>
            <a:off x="457200" y="1600200"/>
            <a:ext cx="8229600" cy="4525963"/>
          </a:xfrm>
          <a:prstGeom prst="rect">
            <a:avLst/>
          </a:prstGeom>
        </p:spPr>
        <p:txBody>
          <a:bodyPr lIns="44622" tIns="44622" rIns="44622" bIns="44622"/>
          <a:lstStyle/>
          <a:p>
            <a:r>
              <a:t>Checklist of common errors should be used to </a:t>
            </a:r>
            <a:br/>
            <a:r>
              <a:t>drive the inspection.</a:t>
            </a:r>
          </a:p>
          <a:p>
            <a:r>
              <a:t>Error checklists are programming language </a:t>
            </a:r>
            <a:br/>
            <a:r>
              <a:t>dependent and reflect the characteristic errors that are likely to arise in the language.</a:t>
            </a:r>
          </a:p>
          <a:p>
            <a:r>
              <a:t>In general, the 'weaker' the type checking, the larger the checklist.</a:t>
            </a:r>
          </a:p>
          <a:p>
            <a:r>
              <a:t>Examples: Initialisation, Constant naming, loop </a:t>
            </a:r>
            <a:br/>
            <a:r>
              <a:t>termination, array bounds, etc.</a:t>
            </a:r>
          </a:p>
        </p:txBody>
      </p:sp>
      <p:sp>
        <p:nvSpPr>
          <p:cNvPr id="182"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14</a:t>
            </a:fld>
            <a:endParaRPr/>
          </a:p>
        </p:txBody>
      </p:sp>
      <p:pic>
        <p:nvPicPr>
          <p:cNvPr id="18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47324" fill="hold"/>
                                        <p:tgtEl>
                                          <p:spTgt spid="18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86" name="Title 1"/>
          <p:cNvSpPr txBox="1">
            <a:spLocks noGrp="1"/>
          </p:cNvSpPr>
          <p:nvPr>
            <p:ph type="title"/>
          </p:nvPr>
        </p:nvSpPr>
        <p:spPr>
          <a:xfrm>
            <a:off x="457199" y="274638"/>
            <a:ext cx="7293234" cy="1143001"/>
          </a:xfrm>
          <a:prstGeom prst="rect">
            <a:avLst/>
          </a:prstGeom>
        </p:spPr>
        <p:txBody>
          <a:bodyPr/>
          <a:lstStyle/>
          <a:p>
            <a:r>
              <a:t>An inspection checklist (a)</a:t>
            </a:r>
          </a:p>
        </p:txBody>
      </p:sp>
      <p:graphicFrame>
        <p:nvGraphicFramePr>
          <p:cNvPr id="187" name="Content Placeholder 3"/>
          <p:cNvGraphicFramePr/>
          <p:nvPr/>
        </p:nvGraphicFramePr>
        <p:xfrm>
          <a:off x="457200" y="2042160"/>
          <a:ext cx="8229600" cy="4028440"/>
        </p:xfrm>
        <a:graphic>
          <a:graphicData uri="http://schemas.openxmlformats.org/drawingml/2006/table">
            <a:tbl>
              <a:tblPr firstRow="1" bandRow="1">
                <a:tableStyleId>{4C3C2611-4C71-4FC5-86AE-919BDF0F9419}</a:tableStyleId>
              </a:tblPr>
              <a:tblGrid>
                <a:gridCol w="1905000"/>
                <a:gridCol w="6324600"/>
              </a:tblGrid>
              <a:tr h="370840">
                <a:tc>
                  <a:txBody>
                    <a:bodyPr/>
                    <a:lstStyle/>
                    <a:p>
                      <a:pPr algn="just" defTabSz="457200">
                        <a:defRPr sz="1800" b="0">
                          <a:solidFill>
                            <a:srgbClr val="000000"/>
                          </a:solidFill>
                        </a:defRPr>
                      </a:pPr>
                      <a:r>
                        <a:rPr sz="1600" b="1">
                          <a:latin typeface="Arial"/>
                          <a:ea typeface="Arial"/>
                          <a:cs typeface="Arial"/>
                          <a:sym typeface="Arial"/>
                        </a:rPr>
                        <a:t>Fault class</a:t>
                      </a:r>
                    </a:p>
                  </a:txBody>
                  <a:tcPr marL="54610" marR="54610" marT="54610" marB="54610" horzOverflow="overflow"/>
                </a:tc>
                <a:tc>
                  <a:txBody>
                    <a:bodyPr/>
                    <a:lstStyle/>
                    <a:p>
                      <a:pPr algn="just" defTabSz="457200">
                        <a:defRPr sz="1800" b="0">
                          <a:solidFill>
                            <a:srgbClr val="000000"/>
                          </a:solidFill>
                        </a:defRPr>
                      </a:pPr>
                      <a:r>
                        <a:rPr sz="1600" b="1">
                          <a:latin typeface="Arial"/>
                          <a:ea typeface="Arial"/>
                          <a:cs typeface="Arial"/>
                          <a:sym typeface="Arial"/>
                        </a:rPr>
                        <a:t>Inspection check</a:t>
                      </a:r>
                    </a:p>
                  </a:txBody>
                  <a:tcPr marL="54610" marR="54610" marT="54610" marB="54610" horzOverflow="overflow"/>
                </a:tc>
              </a:tr>
              <a:tr h="370840">
                <a:tc>
                  <a:txBody>
                    <a:bodyPr/>
                    <a:lstStyle/>
                    <a:p>
                      <a:pPr algn="just" defTabSz="457200">
                        <a:defRPr sz="1800"/>
                      </a:pPr>
                      <a:r>
                        <a:rPr sz="1600">
                          <a:latin typeface="Arial"/>
                          <a:ea typeface="Arial"/>
                          <a:cs typeface="Arial"/>
                          <a:sym typeface="Arial"/>
                        </a:rPr>
                        <a:t>Data faults</a:t>
                      </a:r>
                    </a:p>
                  </a:txBody>
                  <a:tcPr marL="0" marR="0" marT="0" marB="0" horzOverflow="overflow"/>
                </a:tc>
                <a:tc>
                  <a:txBody>
                    <a:bodyPr/>
                    <a:lstStyle/>
                    <a:p>
                      <a:pPr marL="342900" indent="-342900" algn="just" defTabSz="457200">
                        <a:buSzPct val="100000"/>
                        <a:buFont typeface="Symbol"/>
                        <a:buChar char="·"/>
                        <a:tabLst>
                          <a:tab pos="228600" algn="l"/>
                        </a:tabLst>
                        <a:defRPr sz="1600">
                          <a:latin typeface="Arial"/>
                          <a:ea typeface="Arial"/>
                          <a:cs typeface="Arial"/>
                          <a:sym typeface="Arial"/>
                        </a:defRPr>
                      </a:pPr>
                      <a:r>
                        <a:t>Are all program variables initialized before their values are used?</a:t>
                      </a:r>
                    </a:p>
                    <a:p>
                      <a:pPr marL="342900" indent="-342900" algn="just" defTabSz="457200">
                        <a:buSzPct val="100000"/>
                        <a:buFont typeface="Symbol"/>
                        <a:buChar char="·"/>
                        <a:tabLst>
                          <a:tab pos="228600" algn="l"/>
                        </a:tabLst>
                        <a:defRPr sz="1600">
                          <a:latin typeface="Arial"/>
                          <a:ea typeface="Arial"/>
                          <a:cs typeface="Arial"/>
                          <a:sym typeface="Arial"/>
                        </a:defRPr>
                      </a:pPr>
                      <a:r>
                        <a:t>Have all constants been named?</a:t>
                      </a:r>
                    </a:p>
                    <a:p>
                      <a:pPr marL="342900" indent="-342900" algn="just" defTabSz="457200">
                        <a:buSzPct val="100000"/>
                        <a:buFont typeface="Symbol"/>
                        <a:buChar char="·"/>
                        <a:tabLst>
                          <a:tab pos="228600" algn="l"/>
                        </a:tabLst>
                        <a:defRPr sz="1600">
                          <a:latin typeface="Arial"/>
                          <a:ea typeface="Arial"/>
                          <a:cs typeface="Arial"/>
                          <a:sym typeface="Arial"/>
                        </a:defRPr>
                      </a:pPr>
                      <a:r>
                        <a:t>Should the upper bound of arrays be equal to the size of the array or Size -1?</a:t>
                      </a:r>
                    </a:p>
                    <a:p>
                      <a:pPr marL="342900" indent="-342900" algn="just" defTabSz="457200">
                        <a:buSzPct val="100000"/>
                        <a:buFont typeface="Symbol"/>
                        <a:buChar char="·"/>
                        <a:tabLst>
                          <a:tab pos="228600" algn="l"/>
                        </a:tabLst>
                        <a:defRPr sz="1600">
                          <a:latin typeface="Arial"/>
                          <a:ea typeface="Arial"/>
                          <a:cs typeface="Arial"/>
                          <a:sym typeface="Arial"/>
                        </a:defRPr>
                      </a:pPr>
                      <a:r>
                        <a:t>If character strings are used, is a delimiter explicitly assigned?</a:t>
                      </a:r>
                    </a:p>
                    <a:p>
                      <a:pPr marL="342900" indent="-342900" algn="just" defTabSz="457200">
                        <a:buSzPct val="100000"/>
                        <a:buFont typeface="Symbol"/>
                        <a:buChar char="·"/>
                        <a:tabLst>
                          <a:tab pos="228600" algn="l"/>
                        </a:tabLst>
                        <a:defRPr sz="1600">
                          <a:latin typeface="Arial"/>
                          <a:ea typeface="Arial"/>
                          <a:cs typeface="Arial"/>
                          <a:sym typeface="Arial"/>
                        </a:defRPr>
                      </a:pPr>
                      <a:r>
                        <a:t>Is there any possibility of buffer overflow? </a:t>
                      </a:r>
                    </a:p>
                  </a:txBody>
                  <a:tcPr marL="0" marR="0" marT="0" marB="0" horzOverflow="overflow"/>
                </a:tc>
              </a:tr>
              <a:tr h="370840">
                <a:tc>
                  <a:txBody>
                    <a:bodyPr/>
                    <a:lstStyle/>
                    <a:p>
                      <a:pPr algn="just" defTabSz="457200">
                        <a:defRPr sz="1800"/>
                      </a:pPr>
                      <a:r>
                        <a:rPr sz="1600">
                          <a:latin typeface="Arial"/>
                          <a:ea typeface="Arial"/>
                          <a:cs typeface="Arial"/>
                          <a:sym typeface="Arial"/>
                        </a:rPr>
                        <a:t>Control faults</a:t>
                      </a:r>
                    </a:p>
                  </a:txBody>
                  <a:tcPr marL="0" marR="0" marT="0" marB="0" horzOverflow="overflow"/>
                </a:tc>
                <a:tc>
                  <a:txBody>
                    <a:bodyPr/>
                    <a:lstStyle/>
                    <a:p>
                      <a:pPr marL="342900" indent="-342900" algn="just" defTabSz="457200">
                        <a:buSzPct val="100000"/>
                        <a:buFont typeface="Symbol"/>
                        <a:buChar char="·"/>
                        <a:tabLst>
                          <a:tab pos="228600" algn="l"/>
                        </a:tabLst>
                        <a:defRPr sz="1600">
                          <a:latin typeface="Arial"/>
                          <a:ea typeface="Arial"/>
                          <a:cs typeface="Arial"/>
                          <a:sym typeface="Arial"/>
                        </a:defRPr>
                      </a:pPr>
                      <a:r>
                        <a:t>For each conditional statement, is the condition correct?</a:t>
                      </a:r>
                    </a:p>
                    <a:p>
                      <a:pPr marL="342900" indent="-342900" algn="just" defTabSz="457200">
                        <a:buSzPct val="100000"/>
                        <a:buFont typeface="Symbol"/>
                        <a:buChar char="·"/>
                        <a:tabLst>
                          <a:tab pos="228600" algn="l"/>
                        </a:tabLst>
                        <a:defRPr sz="1600">
                          <a:latin typeface="Arial"/>
                          <a:ea typeface="Arial"/>
                          <a:cs typeface="Arial"/>
                          <a:sym typeface="Arial"/>
                        </a:defRPr>
                      </a:pPr>
                      <a:r>
                        <a:t>Is each loop certain to terminate?</a:t>
                      </a:r>
                    </a:p>
                    <a:p>
                      <a:pPr marL="342900" indent="-342900" algn="just" defTabSz="457200">
                        <a:buSzPct val="100000"/>
                        <a:buFont typeface="Symbol"/>
                        <a:buChar char="·"/>
                        <a:tabLst>
                          <a:tab pos="228600" algn="l"/>
                        </a:tabLst>
                        <a:defRPr sz="1600">
                          <a:latin typeface="Arial"/>
                          <a:ea typeface="Arial"/>
                          <a:cs typeface="Arial"/>
                          <a:sym typeface="Arial"/>
                        </a:defRPr>
                      </a:pPr>
                      <a:r>
                        <a:t>Are compound statements correctly bracketed?</a:t>
                      </a:r>
                    </a:p>
                    <a:p>
                      <a:pPr marL="342900" indent="-342900" algn="just" defTabSz="457200">
                        <a:buSzPct val="100000"/>
                        <a:buFont typeface="Symbol"/>
                        <a:buChar char="·"/>
                        <a:tabLst>
                          <a:tab pos="228600" algn="l"/>
                        </a:tabLst>
                        <a:defRPr sz="1600">
                          <a:latin typeface="Arial"/>
                          <a:ea typeface="Arial"/>
                          <a:cs typeface="Arial"/>
                          <a:sym typeface="Arial"/>
                        </a:defRPr>
                      </a:pPr>
                      <a:r>
                        <a:t>In case statements, are all possible cases accounted for?</a:t>
                      </a:r>
                    </a:p>
                    <a:p>
                      <a:pPr marL="342900" indent="-342900" algn="just" defTabSz="457200">
                        <a:buSzPct val="100000"/>
                        <a:buFont typeface="Symbol"/>
                        <a:buChar char="·"/>
                        <a:tabLst>
                          <a:tab pos="228600" algn="l"/>
                        </a:tabLst>
                        <a:defRPr sz="1600">
                          <a:latin typeface="Arial"/>
                          <a:ea typeface="Arial"/>
                          <a:cs typeface="Arial"/>
                          <a:sym typeface="Arial"/>
                        </a:defRPr>
                      </a:pPr>
                      <a:r>
                        <a:t>If a break is required after each case in case statements, has it been included?</a:t>
                      </a:r>
                    </a:p>
                  </a:txBody>
                  <a:tcPr marL="0" marR="0" marT="0" marB="0" horzOverflow="overflow"/>
                </a:tc>
              </a:tr>
              <a:tr h="370840">
                <a:tc>
                  <a:txBody>
                    <a:bodyPr/>
                    <a:lstStyle/>
                    <a:p>
                      <a:pPr algn="just" defTabSz="457200">
                        <a:defRPr sz="1800"/>
                      </a:pPr>
                      <a:r>
                        <a:rPr sz="1600">
                          <a:latin typeface="Arial"/>
                          <a:ea typeface="Arial"/>
                          <a:cs typeface="Arial"/>
                          <a:sym typeface="Arial"/>
                        </a:rPr>
                        <a:t>Input/output faults</a:t>
                      </a:r>
                    </a:p>
                  </a:txBody>
                  <a:tcPr marL="0" marR="0" marT="0" marB="0" horzOverflow="overflow"/>
                </a:tc>
                <a:tc>
                  <a:txBody>
                    <a:bodyPr/>
                    <a:lstStyle/>
                    <a:p>
                      <a:pPr marL="342900" indent="-342900" algn="just" defTabSz="457200">
                        <a:buSzPct val="100000"/>
                        <a:buFont typeface="Symbol"/>
                        <a:buChar char="·"/>
                        <a:tabLst>
                          <a:tab pos="228600" algn="l"/>
                        </a:tabLst>
                        <a:defRPr sz="1600">
                          <a:latin typeface="Arial"/>
                          <a:ea typeface="Arial"/>
                          <a:cs typeface="Arial"/>
                          <a:sym typeface="Arial"/>
                        </a:defRPr>
                      </a:pPr>
                      <a:r>
                        <a:t>Are all input variables used?</a:t>
                      </a:r>
                    </a:p>
                    <a:p>
                      <a:pPr marL="342900" indent="-342900" algn="just" defTabSz="457200">
                        <a:buSzPct val="100000"/>
                        <a:buFont typeface="Symbol"/>
                        <a:buChar char="·"/>
                        <a:tabLst>
                          <a:tab pos="228600" algn="l"/>
                        </a:tabLst>
                        <a:defRPr sz="1600">
                          <a:latin typeface="Arial"/>
                          <a:ea typeface="Arial"/>
                          <a:cs typeface="Arial"/>
                          <a:sym typeface="Arial"/>
                        </a:defRPr>
                      </a:pPr>
                      <a:r>
                        <a:t>Are all output variables assigned a value before they are output?</a:t>
                      </a:r>
                    </a:p>
                    <a:p>
                      <a:pPr marL="342900" indent="-342900" algn="just" defTabSz="457200">
                        <a:buSzPct val="100000"/>
                        <a:buFont typeface="Symbol"/>
                        <a:buChar char="·"/>
                        <a:tabLst>
                          <a:tab pos="228600" algn="l"/>
                        </a:tabLst>
                        <a:defRPr sz="1600">
                          <a:latin typeface="Arial"/>
                          <a:ea typeface="Arial"/>
                          <a:cs typeface="Arial"/>
                          <a:sym typeface="Arial"/>
                        </a:defRPr>
                      </a:pPr>
                      <a:r>
                        <a:t>Can unexpected inputs cause corruption?</a:t>
                      </a:r>
                    </a:p>
                  </a:txBody>
                  <a:tcPr marL="0" marR="0" marT="0" marB="0" horzOverflow="overflow"/>
                </a:tc>
              </a:tr>
            </a:tbl>
          </a:graphicData>
        </a:graphic>
      </p:graphicFrame>
      <p:sp>
        <p:nvSpPr>
          <p:cNvPr id="188"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15</a:t>
            </a:fld>
            <a:endParaRPr/>
          </a:p>
        </p:txBody>
      </p:sp>
      <p:pic>
        <p:nvPicPr>
          <p:cNvPr id="18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370175" y="595755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92" name="Title 1"/>
          <p:cNvSpPr txBox="1">
            <a:spLocks noGrp="1"/>
          </p:cNvSpPr>
          <p:nvPr>
            <p:ph type="title"/>
          </p:nvPr>
        </p:nvSpPr>
        <p:spPr>
          <a:xfrm>
            <a:off x="457199" y="274638"/>
            <a:ext cx="7293234" cy="1143001"/>
          </a:xfrm>
          <a:prstGeom prst="rect">
            <a:avLst/>
          </a:prstGeom>
        </p:spPr>
        <p:txBody>
          <a:bodyPr/>
          <a:lstStyle/>
          <a:p>
            <a:r>
              <a:t>An inspection checklist (b)</a:t>
            </a:r>
          </a:p>
        </p:txBody>
      </p:sp>
      <p:graphicFrame>
        <p:nvGraphicFramePr>
          <p:cNvPr id="193" name="Content Placeholder 3"/>
          <p:cNvGraphicFramePr/>
          <p:nvPr/>
        </p:nvGraphicFramePr>
        <p:xfrm>
          <a:off x="381000" y="1828800"/>
          <a:ext cx="8229600" cy="3540760"/>
        </p:xfrm>
        <a:graphic>
          <a:graphicData uri="http://schemas.openxmlformats.org/drawingml/2006/table">
            <a:tbl>
              <a:tblPr firstRow="1" bandRow="1">
                <a:tableStyleId>{4C3C2611-4C71-4FC5-86AE-919BDF0F9419}</a:tableStyleId>
              </a:tblPr>
              <a:tblGrid>
                <a:gridCol w="2542383"/>
                <a:gridCol w="5687217"/>
              </a:tblGrid>
              <a:tr h="370840">
                <a:tc>
                  <a:txBody>
                    <a:bodyPr/>
                    <a:lstStyle/>
                    <a:p>
                      <a:pPr algn="just" defTabSz="457200">
                        <a:defRPr sz="1800" b="0">
                          <a:solidFill>
                            <a:srgbClr val="000000"/>
                          </a:solidFill>
                        </a:defRPr>
                      </a:pPr>
                      <a:r>
                        <a:rPr sz="1400" b="1">
                          <a:latin typeface="Arial"/>
                          <a:ea typeface="Arial"/>
                          <a:cs typeface="Arial"/>
                          <a:sym typeface="Arial"/>
                        </a:rPr>
                        <a:t>Fault class</a:t>
                      </a:r>
                    </a:p>
                  </a:txBody>
                  <a:tcPr marL="54610" marR="54610" marT="54610" marB="54610" horzOverflow="overflow"/>
                </a:tc>
                <a:tc>
                  <a:txBody>
                    <a:bodyPr/>
                    <a:lstStyle/>
                    <a:p>
                      <a:pPr algn="just" defTabSz="457200">
                        <a:defRPr sz="1800" b="0">
                          <a:solidFill>
                            <a:srgbClr val="000000"/>
                          </a:solidFill>
                        </a:defRPr>
                      </a:pPr>
                      <a:r>
                        <a:rPr sz="1400" b="1">
                          <a:latin typeface="Arial"/>
                          <a:ea typeface="Arial"/>
                          <a:cs typeface="Arial"/>
                          <a:sym typeface="Arial"/>
                        </a:rPr>
                        <a:t>Inspection check</a:t>
                      </a:r>
                    </a:p>
                  </a:txBody>
                  <a:tcPr marL="54610" marR="54610" marT="54610" marB="54610" horzOverflow="overflow"/>
                </a:tc>
              </a:tr>
              <a:tr h="370840">
                <a:tc>
                  <a:txBody>
                    <a:bodyPr/>
                    <a:lstStyle/>
                    <a:p>
                      <a:pPr algn="just" defTabSz="457200">
                        <a:defRPr sz="1800"/>
                      </a:pPr>
                      <a:r>
                        <a:rPr sz="1600">
                          <a:latin typeface="Arial"/>
                          <a:ea typeface="Arial"/>
                          <a:cs typeface="Arial"/>
                          <a:sym typeface="Arial"/>
                        </a:rPr>
                        <a:t>Interface faults</a:t>
                      </a:r>
                    </a:p>
                  </a:txBody>
                  <a:tcPr marL="0" marR="0" marT="0" marB="0" horzOverflow="overflow"/>
                </a:tc>
                <a:tc>
                  <a:txBody>
                    <a:bodyPr/>
                    <a:lstStyle/>
                    <a:p>
                      <a:pPr marL="342900" indent="-342900" algn="just" defTabSz="457200">
                        <a:buSzPct val="100000"/>
                        <a:buFont typeface="Symbol"/>
                        <a:buChar char="·"/>
                        <a:tabLst>
                          <a:tab pos="228600" algn="l"/>
                        </a:tabLst>
                        <a:defRPr sz="1600">
                          <a:latin typeface="Arial"/>
                          <a:ea typeface="Arial"/>
                          <a:cs typeface="Arial"/>
                          <a:sym typeface="Arial"/>
                        </a:defRPr>
                      </a:pPr>
                      <a:r>
                        <a:t>Do all function and method calls have the correct number of parameters?</a:t>
                      </a:r>
                    </a:p>
                    <a:p>
                      <a:pPr marL="342900" indent="-342900" algn="just" defTabSz="457200">
                        <a:buSzPct val="100000"/>
                        <a:buFont typeface="Symbol"/>
                        <a:buChar char="·"/>
                        <a:tabLst>
                          <a:tab pos="228600" algn="l"/>
                        </a:tabLst>
                        <a:defRPr sz="1600">
                          <a:latin typeface="Arial"/>
                          <a:ea typeface="Arial"/>
                          <a:cs typeface="Arial"/>
                          <a:sym typeface="Arial"/>
                        </a:defRPr>
                      </a:pPr>
                      <a:r>
                        <a:t>Do formal and actual parameter types match? </a:t>
                      </a:r>
                    </a:p>
                    <a:p>
                      <a:pPr marL="342900" indent="-342900" algn="just" defTabSz="457200">
                        <a:buSzPct val="100000"/>
                        <a:buFont typeface="Symbol"/>
                        <a:buChar char="·"/>
                        <a:tabLst>
                          <a:tab pos="228600" algn="l"/>
                        </a:tabLst>
                        <a:defRPr sz="1600">
                          <a:latin typeface="Arial"/>
                          <a:ea typeface="Arial"/>
                          <a:cs typeface="Arial"/>
                          <a:sym typeface="Arial"/>
                        </a:defRPr>
                      </a:pPr>
                      <a:r>
                        <a:t>Are the parameters in the right order? </a:t>
                      </a:r>
                    </a:p>
                    <a:p>
                      <a:pPr marL="342900" indent="-342900" algn="just" defTabSz="457200">
                        <a:buSzPct val="100000"/>
                        <a:buFont typeface="Symbol"/>
                        <a:buChar char="·"/>
                        <a:tabLst>
                          <a:tab pos="228600" algn="l"/>
                        </a:tabLst>
                        <a:defRPr sz="1600">
                          <a:latin typeface="Arial"/>
                          <a:ea typeface="Arial"/>
                          <a:cs typeface="Arial"/>
                          <a:sym typeface="Arial"/>
                        </a:defRPr>
                      </a:pPr>
                      <a:r>
                        <a:t>If components access shared memory, do they have the same model of the shared memory structure?</a:t>
                      </a:r>
                    </a:p>
                  </a:txBody>
                  <a:tcPr marL="0" marR="0" marT="0" marB="0" horzOverflow="overflow"/>
                </a:tc>
              </a:tr>
              <a:tr h="370840">
                <a:tc>
                  <a:txBody>
                    <a:bodyPr/>
                    <a:lstStyle/>
                    <a:p>
                      <a:pPr algn="just" defTabSz="457200">
                        <a:defRPr sz="1800"/>
                      </a:pPr>
                      <a:r>
                        <a:rPr sz="1600">
                          <a:latin typeface="Arial"/>
                          <a:ea typeface="Arial"/>
                          <a:cs typeface="Arial"/>
                          <a:sym typeface="Arial"/>
                        </a:rPr>
                        <a:t>Storage management faults</a:t>
                      </a:r>
                    </a:p>
                  </a:txBody>
                  <a:tcPr marL="0" marR="0" marT="0" marB="0" horzOverflow="overflow"/>
                </a:tc>
                <a:tc>
                  <a:txBody>
                    <a:bodyPr/>
                    <a:lstStyle/>
                    <a:p>
                      <a:pPr marL="342900" indent="-342900" algn="just" defTabSz="457200">
                        <a:buSzPct val="100000"/>
                        <a:buFont typeface="Symbol"/>
                        <a:buChar char="·"/>
                        <a:tabLst>
                          <a:tab pos="228600" algn="l"/>
                        </a:tabLst>
                        <a:defRPr sz="1600">
                          <a:latin typeface="Arial"/>
                          <a:ea typeface="Arial"/>
                          <a:cs typeface="Arial"/>
                          <a:sym typeface="Arial"/>
                        </a:defRPr>
                      </a:pPr>
                      <a:r>
                        <a:t>If a linked structure is modified, have all links been correctly reassigned?</a:t>
                      </a:r>
                    </a:p>
                    <a:p>
                      <a:pPr marL="342900" indent="-342900" algn="just" defTabSz="457200">
                        <a:buSzPct val="100000"/>
                        <a:buFont typeface="Symbol"/>
                        <a:buChar char="·"/>
                        <a:tabLst>
                          <a:tab pos="228600" algn="l"/>
                        </a:tabLst>
                        <a:defRPr sz="1600">
                          <a:latin typeface="Arial"/>
                          <a:ea typeface="Arial"/>
                          <a:cs typeface="Arial"/>
                          <a:sym typeface="Arial"/>
                        </a:defRPr>
                      </a:pPr>
                      <a:r>
                        <a:t>If dynamic storage is used, has space been allocated correctly?</a:t>
                      </a:r>
                    </a:p>
                    <a:p>
                      <a:pPr marL="342900" indent="-342900" algn="just" defTabSz="457200">
                        <a:buSzPct val="100000"/>
                        <a:buFont typeface="Symbol"/>
                        <a:buChar char="·"/>
                        <a:tabLst>
                          <a:tab pos="228600" algn="l"/>
                        </a:tabLst>
                        <a:defRPr sz="1600">
                          <a:latin typeface="Arial"/>
                          <a:ea typeface="Arial"/>
                          <a:cs typeface="Arial"/>
                          <a:sym typeface="Arial"/>
                        </a:defRPr>
                      </a:pPr>
                      <a:r>
                        <a:t>Is space explicitly deallocated after it is no longer required?</a:t>
                      </a:r>
                    </a:p>
                  </a:txBody>
                  <a:tcPr marL="0" marR="0" marT="0" marB="0" horzOverflow="overflow"/>
                </a:tc>
              </a:tr>
              <a:tr h="370840">
                <a:tc>
                  <a:txBody>
                    <a:bodyPr/>
                    <a:lstStyle/>
                    <a:p>
                      <a:pPr algn="just" defTabSz="457200">
                        <a:defRPr sz="1800"/>
                      </a:pPr>
                      <a:r>
                        <a:rPr sz="1600">
                          <a:latin typeface="Arial"/>
                          <a:ea typeface="Arial"/>
                          <a:cs typeface="Arial"/>
                          <a:sym typeface="Arial"/>
                        </a:rPr>
                        <a:t>Exception management faults</a:t>
                      </a:r>
                    </a:p>
                  </a:txBody>
                  <a:tcPr marL="0" marR="0" marT="0" marB="0" horzOverflow="overflow"/>
                </a:tc>
                <a:tc>
                  <a:txBody>
                    <a:bodyPr/>
                    <a:lstStyle/>
                    <a:p>
                      <a:pPr marL="342900" indent="-342900" algn="just" defTabSz="457200">
                        <a:buSzPct val="100000"/>
                        <a:buFont typeface="Symbol"/>
                        <a:buChar char="·"/>
                        <a:tabLst>
                          <a:tab pos="228600" algn="l"/>
                        </a:tabLst>
                        <a:defRPr sz="1600">
                          <a:latin typeface="Arial"/>
                          <a:ea typeface="Arial"/>
                          <a:cs typeface="Arial"/>
                          <a:sym typeface="Arial"/>
                        </a:defRPr>
                      </a:pPr>
                      <a:r>
                        <a:t>Have all possible error conditions been taken into account?</a:t>
                      </a:r>
                    </a:p>
                  </a:txBody>
                  <a:tcPr marL="0" marR="0" marT="0" marB="0" horzOverflow="overflow"/>
                </a:tc>
              </a:tr>
            </a:tbl>
          </a:graphicData>
        </a:graphic>
      </p:graphicFrame>
      <p:sp>
        <p:nvSpPr>
          <p:cNvPr id="194"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16</a:t>
            </a:fld>
            <a:endParaRPr/>
          </a:p>
        </p:txBody>
      </p:sp>
    </p:spTree>
  </p:cSld>
  <p:clrMapOvr>
    <a:masterClrMapping/>
  </p:clrMapOvr>
  <p:transition xmlns:p14="http://schemas.microsoft.com/office/powerpoint/2010/mai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97" name="Rectangle 2"/>
          <p:cNvSpPr txBox="1">
            <a:spLocks noGrp="1"/>
          </p:cNvSpPr>
          <p:nvPr>
            <p:ph type="title"/>
          </p:nvPr>
        </p:nvSpPr>
        <p:spPr>
          <a:xfrm>
            <a:off x="457199" y="274638"/>
            <a:ext cx="7293234" cy="1143001"/>
          </a:xfrm>
          <a:prstGeom prst="rect">
            <a:avLst/>
          </a:prstGeom>
        </p:spPr>
        <p:txBody>
          <a:bodyPr/>
          <a:lstStyle/>
          <a:p>
            <a:r>
              <a:t>Software measurement and metrics</a:t>
            </a:r>
          </a:p>
        </p:txBody>
      </p:sp>
      <p:sp>
        <p:nvSpPr>
          <p:cNvPr id="198" name="Rectangle 3"/>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Software measurement is concerned with deriving a numeric value for an attribute </a:t>
            </a:r>
            <a:r>
              <a:rPr>
                <a:solidFill>
                  <a:srgbClr val="46424D"/>
                </a:solidFill>
              </a:rPr>
              <a:t>of a software product or process.</a:t>
            </a:r>
          </a:p>
          <a:p>
            <a:r>
              <a:t>This allows for objective comparisons between techniques and processes.</a:t>
            </a:r>
          </a:p>
          <a:p>
            <a:r>
              <a:t>Although some companies have introduced measurement programmes, most organisations still don’t make systematic use of software measurement.</a:t>
            </a:r>
          </a:p>
          <a:p>
            <a:r>
              <a:t>There are few established standards in this area.</a:t>
            </a:r>
          </a:p>
        </p:txBody>
      </p:sp>
      <p:sp>
        <p:nvSpPr>
          <p:cNvPr id="199" name="Slide Number Placeholder 5"/>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pic>
        <p:nvPicPr>
          <p:cNvPr id="20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541812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0"/>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203" name="Title 1"/>
          <p:cNvSpPr txBox="1">
            <a:spLocks noGrp="1"/>
          </p:cNvSpPr>
          <p:nvPr>
            <p:ph type="title"/>
          </p:nvPr>
        </p:nvSpPr>
        <p:spPr>
          <a:xfrm>
            <a:off x="457199" y="274638"/>
            <a:ext cx="7293234" cy="1143001"/>
          </a:xfrm>
          <a:prstGeom prst="rect">
            <a:avLst/>
          </a:prstGeom>
        </p:spPr>
        <p:txBody>
          <a:bodyPr/>
          <a:lstStyle/>
          <a:p>
            <a:r>
              <a:t>Relationships between internal and external software </a:t>
            </a:r>
          </a:p>
        </p:txBody>
      </p:sp>
      <p:pic>
        <p:nvPicPr>
          <p:cNvPr id="204" name="Content Placeholder 3" descr="Content Placeholder 3"/>
          <p:cNvPicPr>
            <a:picLocks noChangeAspect="1"/>
          </p:cNvPicPr>
          <p:nvPr/>
        </p:nvPicPr>
        <p:blipFill>
          <a:blip r:embed="rId4">
            <a:extLst/>
          </a:blip>
          <a:stretch>
            <a:fillRect/>
          </a:stretch>
        </p:blipFill>
        <p:spPr>
          <a:xfrm>
            <a:off x="971830" y="1556791"/>
            <a:ext cx="6788980" cy="4525964"/>
          </a:xfrm>
          <a:prstGeom prst="rect">
            <a:avLst/>
          </a:prstGeom>
          <a:ln w="12700">
            <a:miter lim="400000"/>
          </a:ln>
        </p:spPr>
      </p:pic>
      <p:sp>
        <p:nvSpPr>
          <p:cNvPr id="205"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18</a:t>
            </a:fld>
            <a:endParaRPr/>
          </a:p>
        </p:txBody>
      </p:sp>
      <p:pic>
        <p:nvPicPr>
          <p:cNvPr id="206"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2884170" y="579700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209" name="Rectangle 3"/>
          <p:cNvSpPr txBox="1">
            <a:spLocks noGrp="1"/>
          </p:cNvSpPr>
          <p:nvPr>
            <p:ph type="title"/>
          </p:nvPr>
        </p:nvSpPr>
        <p:spPr>
          <a:xfrm>
            <a:off x="457199" y="274638"/>
            <a:ext cx="7293234" cy="1143001"/>
          </a:xfrm>
          <a:prstGeom prst="rect">
            <a:avLst/>
          </a:prstGeom>
        </p:spPr>
        <p:txBody>
          <a:bodyPr/>
          <a:lstStyle/>
          <a:p>
            <a:r>
              <a:t>Product metrics</a:t>
            </a:r>
          </a:p>
        </p:txBody>
      </p:sp>
      <p:sp>
        <p:nvSpPr>
          <p:cNvPr id="210" name="Rectangle 2"/>
          <p:cNvSpPr txBox="1">
            <a:spLocks noGrp="1"/>
          </p:cNvSpPr>
          <p:nvPr>
            <p:ph type="body" idx="1"/>
          </p:nvPr>
        </p:nvSpPr>
        <p:spPr>
          <a:xfrm>
            <a:off x="457200" y="1600200"/>
            <a:ext cx="8229600" cy="4525963"/>
          </a:xfrm>
          <a:prstGeom prst="rect">
            <a:avLst/>
          </a:prstGeom>
        </p:spPr>
        <p:txBody>
          <a:bodyPr/>
          <a:lstStyle/>
          <a:p>
            <a:pPr>
              <a:defRPr sz="2800"/>
            </a:pPr>
            <a:r>
              <a:t>A quality metric should be a predictor of product quality.</a:t>
            </a:r>
          </a:p>
          <a:p>
            <a:pPr>
              <a:defRPr sz="2800"/>
            </a:pPr>
            <a:r>
              <a:t>Classes of product metric</a:t>
            </a:r>
          </a:p>
          <a:p>
            <a:pPr marL="742950" lvl="1" indent="-285750">
              <a:spcBef>
                <a:spcPts val="300"/>
              </a:spcBef>
              <a:defRPr>
                <a:solidFill>
                  <a:srgbClr val="FF0000"/>
                </a:solidFill>
              </a:defRPr>
            </a:pPr>
            <a:r>
              <a:t>Dynamic metrics </a:t>
            </a:r>
            <a:r>
              <a:rPr>
                <a:solidFill>
                  <a:srgbClr val="46424D"/>
                </a:solidFill>
              </a:rPr>
              <a:t>which are collected by measurements made of a program in execution;</a:t>
            </a:r>
            <a:endParaRPr sz="2000"/>
          </a:p>
          <a:p>
            <a:pPr marL="742950" lvl="1" indent="-285750">
              <a:spcBef>
                <a:spcPts val="300"/>
              </a:spcBef>
              <a:defRPr>
                <a:solidFill>
                  <a:srgbClr val="FF0000"/>
                </a:solidFill>
              </a:defRPr>
            </a:pPr>
            <a:r>
              <a:t>Static metrics </a:t>
            </a:r>
            <a:r>
              <a:rPr>
                <a:solidFill>
                  <a:srgbClr val="46424D"/>
                </a:solidFill>
              </a:rPr>
              <a:t>which are collected by measurements made of the system representations;</a:t>
            </a:r>
            <a:endParaRPr sz="2000"/>
          </a:p>
          <a:p>
            <a:pPr marL="742950" lvl="1" indent="-285750">
              <a:spcBef>
                <a:spcPts val="300"/>
              </a:spcBef>
            </a:pPr>
            <a:r>
              <a:t>Dynamic metrics help assess efficiency and reliability</a:t>
            </a:r>
            <a:endParaRPr sz="2000"/>
          </a:p>
          <a:p>
            <a:pPr marL="742950" lvl="1" indent="-285750">
              <a:spcBef>
                <a:spcPts val="300"/>
              </a:spcBef>
            </a:pPr>
            <a:r>
              <a:t>Static metrics help assess complexity, understandability and maintainability.</a:t>
            </a:r>
          </a:p>
        </p:txBody>
      </p:sp>
      <p:sp>
        <p:nvSpPr>
          <p:cNvPr id="211" name="Slide Number Placeholder 5"/>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19</a:t>
            </a:fld>
            <a:endParaRPr/>
          </a:p>
        </p:txBody>
      </p:sp>
      <p:pic>
        <p:nvPicPr>
          <p:cNvPr id="21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842196" y="512594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07" name="Rectangle 2"/>
          <p:cNvSpPr txBox="1">
            <a:spLocks noGrp="1"/>
          </p:cNvSpPr>
          <p:nvPr>
            <p:ph type="title"/>
          </p:nvPr>
        </p:nvSpPr>
        <p:spPr>
          <a:xfrm>
            <a:off x="457199" y="274638"/>
            <a:ext cx="7293234" cy="1143001"/>
          </a:xfrm>
          <a:prstGeom prst="rect">
            <a:avLst/>
          </a:prstGeom>
        </p:spPr>
        <p:txBody>
          <a:bodyPr/>
          <a:lstStyle/>
          <a:p>
            <a:r>
              <a:t>Software quality management</a:t>
            </a:r>
          </a:p>
        </p:txBody>
      </p:sp>
      <p:sp>
        <p:nvSpPr>
          <p:cNvPr id="108" name="Rectangle 3"/>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Concerned with ensuring that the required level of quality is achieved in a software product.</a:t>
            </a:r>
          </a:p>
          <a:p>
            <a:r>
              <a:t>Three principal concerns:</a:t>
            </a:r>
          </a:p>
          <a:p>
            <a:pPr marL="742950" lvl="1" indent="-285750">
              <a:spcBef>
                <a:spcPts val="300"/>
              </a:spcBef>
              <a:defRPr sz="2000"/>
            </a:pPr>
            <a:r>
              <a:t>At the organizational level, quality management is concerned with establishing a framework of organizational processes and standards that will lead to high-quality software. </a:t>
            </a:r>
          </a:p>
          <a:p>
            <a:pPr marL="742950" lvl="1" indent="-285750">
              <a:spcBef>
                <a:spcPts val="300"/>
              </a:spcBef>
              <a:defRPr sz="2000"/>
            </a:pPr>
            <a:r>
              <a:t>At the project level, quality management involves the application of specific quality processes and checking that these planned processes have been followed. </a:t>
            </a:r>
          </a:p>
          <a:p>
            <a:pPr marL="742950" lvl="1" indent="-285750">
              <a:spcBef>
                <a:spcPts val="300"/>
              </a:spcBef>
              <a:defRPr sz="2000"/>
            </a:pPr>
            <a:r>
              <a:t>At the project level, quality management is also concerned with establishing a quality plan for a project. The quality plan should set out the quality goals for the project and define what processes and standards are to be used. </a:t>
            </a:r>
          </a:p>
        </p:txBody>
      </p:sp>
      <p:sp>
        <p:nvSpPr>
          <p:cNvPr id="109" name="Slide Number Placeholder 5"/>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pic>
        <p:nvPicPr>
          <p:cNvPr id="11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798224" y="3719860"/>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99003" fill="hold"/>
                                        <p:tgtEl>
                                          <p:spTgt spid="1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215" name="Rectangle 2"/>
          <p:cNvSpPr txBox="1">
            <a:spLocks noGrp="1"/>
          </p:cNvSpPr>
          <p:nvPr>
            <p:ph type="title"/>
          </p:nvPr>
        </p:nvSpPr>
        <p:spPr>
          <a:xfrm>
            <a:off x="457199" y="274638"/>
            <a:ext cx="7293234" cy="1143001"/>
          </a:xfrm>
          <a:prstGeom prst="rect">
            <a:avLst/>
          </a:prstGeom>
        </p:spPr>
        <p:txBody>
          <a:bodyPr/>
          <a:lstStyle/>
          <a:p>
            <a:r>
              <a:t>Dynamic and static metrics</a:t>
            </a:r>
          </a:p>
        </p:txBody>
      </p:sp>
      <p:sp>
        <p:nvSpPr>
          <p:cNvPr id="216" name="Rectangle 3"/>
          <p:cNvSpPr txBox="1">
            <a:spLocks noGrp="1"/>
          </p:cNvSpPr>
          <p:nvPr>
            <p:ph type="body" idx="1"/>
          </p:nvPr>
        </p:nvSpPr>
        <p:spPr>
          <a:xfrm>
            <a:off x="457200" y="1600200"/>
            <a:ext cx="8229600" cy="4525963"/>
          </a:xfrm>
          <a:prstGeom prst="rect">
            <a:avLst/>
          </a:prstGeom>
        </p:spPr>
        <p:txBody>
          <a:bodyPr/>
          <a:lstStyle/>
          <a:p>
            <a:r>
              <a:t>Dynamic metrics are closely related to software quality attributes</a:t>
            </a:r>
          </a:p>
          <a:p>
            <a:pPr marL="742950" lvl="1" indent="-285750">
              <a:spcBef>
                <a:spcPts val="300"/>
              </a:spcBef>
              <a:defRPr sz="2000"/>
            </a:pPr>
            <a:r>
              <a:t>It is relatively easy to measure the response time of a system (performance attribute) or the number of failures (reliability attribute).</a:t>
            </a:r>
          </a:p>
          <a:p>
            <a:r>
              <a:t>Static metrics have an indirect relationship with quality attributes</a:t>
            </a:r>
          </a:p>
          <a:p>
            <a:pPr marL="742950" lvl="1" indent="-285750">
              <a:spcBef>
                <a:spcPts val="300"/>
              </a:spcBef>
              <a:defRPr sz="2000"/>
            </a:pPr>
            <a:r>
              <a:t>You need to try and derive a relationship between these metrics and properties such as complexity, understandability and maintainability.</a:t>
            </a:r>
          </a:p>
        </p:txBody>
      </p:sp>
      <p:sp>
        <p:nvSpPr>
          <p:cNvPr id="217" name="Slide Number Placeholder 5"/>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20</a:t>
            </a:fld>
            <a:endParaRPr/>
          </a:p>
        </p:txBody>
      </p:sp>
      <p:pic>
        <p:nvPicPr>
          <p:cNvPr id="21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650670" y="484499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8"/>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221" name="Title 1"/>
          <p:cNvSpPr txBox="1">
            <a:spLocks noGrp="1"/>
          </p:cNvSpPr>
          <p:nvPr>
            <p:ph type="title"/>
          </p:nvPr>
        </p:nvSpPr>
        <p:spPr>
          <a:xfrm>
            <a:off x="533400" y="381000"/>
            <a:ext cx="7239000" cy="990600"/>
          </a:xfrm>
          <a:prstGeom prst="rect">
            <a:avLst/>
          </a:prstGeom>
        </p:spPr>
        <p:txBody>
          <a:bodyPr/>
          <a:lstStyle/>
          <a:p>
            <a:r>
              <a:t>Static software product metrics</a:t>
            </a:r>
          </a:p>
        </p:txBody>
      </p:sp>
      <p:graphicFrame>
        <p:nvGraphicFramePr>
          <p:cNvPr id="222" name="Content Placeholder 3"/>
          <p:cNvGraphicFramePr/>
          <p:nvPr/>
        </p:nvGraphicFramePr>
        <p:xfrm>
          <a:off x="762000" y="1859281"/>
          <a:ext cx="7543800" cy="4028440"/>
        </p:xfrm>
        <a:graphic>
          <a:graphicData uri="http://schemas.openxmlformats.org/drawingml/2006/table">
            <a:tbl>
              <a:tblPr firstRow="1" bandRow="1">
                <a:tableStyleId>{4C3C2611-4C71-4FC5-86AE-919BDF0F9419}</a:tableStyleId>
              </a:tblPr>
              <a:tblGrid>
                <a:gridCol w="2181890"/>
                <a:gridCol w="5361910"/>
              </a:tblGrid>
              <a:tr h="370840">
                <a:tc>
                  <a:txBody>
                    <a:bodyPr/>
                    <a:lstStyle/>
                    <a:p>
                      <a:pPr algn="just" defTabSz="457200">
                        <a:defRPr sz="1800" b="0">
                          <a:solidFill>
                            <a:srgbClr val="000000"/>
                          </a:solidFill>
                        </a:defRPr>
                      </a:pPr>
                      <a:r>
                        <a:rPr sz="1600" b="1">
                          <a:latin typeface="Arial"/>
                          <a:ea typeface="Arial"/>
                          <a:cs typeface="Arial"/>
                          <a:sym typeface="Arial"/>
                        </a:rPr>
                        <a:t>Software metric</a:t>
                      </a:r>
                    </a:p>
                  </a:txBody>
                  <a:tcPr marL="54610" marR="54610" marT="54610" marB="54610" horzOverflow="overflow"/>
                </a:tc>
                <a:tc>
                  <a:txBody>
                    <a:bodyPr/>
                    <a:lstStyle/>
                    <a:p>
                      <a:pPr algn="just" defTabSz="457200">
                        <a:defRPr sz="1800" b="0">
                          <a:solidFill>
                            <a:srgbClr val="000000"/>
                          </a:solidFill>
                        </a:defRPr>
                      </a:pPr>
                      <a:r>
                        <a:rPr sz="1600" b="1">
                          <a:latin typeface="Arial"/>
                          <a:ea typeface="Arial"/>
                          <a:cs typeface="Arial"/>
                          <a:sym typeface="Arial"/>
                        </a:rPr>
                        <a:t>Description</a:t>
                      </a:r>
                    </a:p>
                  </a:txBody>
                  <a:tcPr marL="54610" marR="54610" marT="54610" marB="54610" horzOverflow="overflow"/>
                </a:tc>
              </a:tr>
              <a:tr h="370840">
                <a:tc>
                  <a:txBody>
                    <a:bodyPr/>
                    <a:lstStyle/>
                    <a:p>
                      <a:pPr algn="l" defTabSz="457200">
                        <a:defRPr sz="1800"/>
                      </a:pPr>
                      <a:r>
                        <a:rPr sz="1600">
                          <a:latin typeface="Arial"/>
                          <a:ea typeface="Arial"/>
                          <a:cs typeface="Arial"/>
                          <a:sym typeface="Arial"/>
                        </a:rPr>
                        <a:t>Fan-in/Fan-out</a:t>
                      </a:r>
                    </a:p>
                  </a:txBody>
                  <a:tcPr marL="0" marR="0" marT="0" marB="0" horzOverflow="overflow"/>
                </a:tc>
                <a:tc>
                  <a:txBody>
                    <a:bodyPr/>
                    <a:lstStyle/>
                    <a:p>
                      <a:pPr algn="just" defTabSz="457200">
                        <a:defRPr sz="1800"/>
                      </a:pPr>
                      <a:r>
                        <a:rPr sz="1600">
                          <a:latin typeface="Arial"/>
                          <a:ea typeface="Arial"/>
                          <a:cs typeface="Arial"/>
                          <a:sym typeface="Arial"/>
                        </a:rPr>
                        <a:t>Fan-in is a measure of the number of functions or methods that call another function or method (say X). Fan-out is the number of functions that are called by function X. A high value for fan-in means that X is tightly coupled to the rest of the design and changes to X will have extensive knock-on effects. A high value for fan-out suggests that the overall complexity of X may be high because of the complexity of the control logic needed to coordinate the called components.</a:t>
                      </a:r>
                    </a:p>
                  </a:txBody>
                  <a:tcPr marL="0" marR="0" marT="0" marB="0" horzOverflow="overflow"/>
                </a:tc>
              </a:tr>
              <a:tr h="370840">
                <a:tc>
                  <a:txBody>
                    <a:bodyPr/>
                    <a:lstStyle/>
                    <a:p>
                      <a:pPr algn="l" defTabSz="457200">
                        <a:defRPr sz="1800"/>
                      </a:pPr>
                      <a:r>
                        <a:rPr sz="1600">
                          <a:latin typeface="Arial"/>
                          <a:ea typeface="Arial"/>
                          <a:cs typeface="Arial"/>
                          <a:sym typeface="Arial"/>
                        </a:rPr>
                        <a:t>Length of code</a:t>
                      </a:r>
                    </a:p>
                  </a:txBody>
                  <a:tcPr marL="0" marR="0" marT="0" marB="0" horzOverflow="overflow"/>
                </a:tc>
                <a:tc>
                  <a:txBody>
                    <a:bodyPr/>
                    <a:lstStyle/>
                    <a:p>
                      <a:pPr algn="just" defTabSz="457200">
                        <a:defRPr sz="1800"/>
                      </a:pPr>
                      <a:r>
                        <a:rPr sz="1600">
                          <a:latin typeface="Arial"/>
                          <a:ea typeface="Arial"/>
                          <a:cs typeface="Arial"/>
                          <a:sym typeface="Arial"/>
                        </a:rPr>
                        <a:t>This is a measure of the size of a program. Generally, the larger the size of the code of a component, the more complex and error-prone that component is likely to be. Length of code has been shown to be one of the most reliable metrics for predicting error-proneness in components.</a:t>
                      </a:r>
                    </a:p>
                  </a:txBody>
                  <a:tcPr marL="0" marR="0" marT="0" marB="0" horzOverflow="overflow"/>
                </a:tc>
              </a:tr>
            </a:tbl>
          </a:graphicData>
        </a:graphic>
      </p:graphicFrame>
      <p:sp>
        <p:nvSpPr>
          <p:cNvPr id="223"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21</a:t>
            </a:fld>
            <a:endParaRPr/>
          </a:p>
        </p:txBody>
      </p:sp>
      <p:pic>
        <p:nvPicPr>
          <p:cNvPr id="22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2324281" y="584326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2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227" name="Title 1"/>
          <p:cNvSpPr txBox="1">
            <a:spLocks noGrp="1"/>
          </p:cNvSpPr>
          <p:nvPr>
            <p:ph type="title"/>
          </p:nvPr>
        </p:nvSpPr>
        <p:spPr>
          <a:xfrm>
            <a:off x="533400" y="381000"/>
            <a:ext cx="7239000" cy="1066800"/>
          </a:xfrm>
          <a:prstGeom prst="rect">
            <a:avLst/>
          </a:prstGeom>
        </p:spPr>
        <p:txBody>
          <a:bodyPr/>
          <a:lstStyle/>
          <a:p>
            <a:r>
              <a:t>Static software product metrics</a:t>
            </a:r>
          </a:p>
        </p:txBody>
      </p:sp>
      <p:graphicFrame>
        <p:nvGraphicFramePr>
          <p:cNvPr id="228" name="Content Placeholder 3"/>
          <p:cNvGraphicFramePr/>
          <p:nvPr/>
        </p:nvGraphicFramePr>
        <p:xfrm>
          <a:off x="914400" y="1676400"/>
          <a:ext cx="7391400" cy="4272280"/>
        </p:xfrm>
        <a:graphic>
          <a:graphicData uri="http://schemas.openxmlformats.org/drawingml/2006/table">
            <a:tbl>
              <a:tblPr firstRow="1" bandRow="1">
                <a:tableStyleId>{4C3C2611-4C71-4FC5-86AE-919BDF0F9419}</a:tableStyleId>
              </a:tblPr>
              <a:tblGrid>
                <a:gridCol w="2137812"/>
                <a:gridCol w="5253588"/>
              </a:tblGrid>
              <a:tr h="370840">
                <a:tc>
                  <a:txBody>
                    <a:bodyPr/>
                    <a:lstStyle/>
                    <a:p>
                      <a:pPr algn="just" defTabSz="457200">
                        <a:defRPr sz="1800" b="0">
                          <a:solidFill>
                            <a:srgbClr val="000000"/>
                          </a:solidFill>
                        </a:defRPr>
                      </a:pPr>
                      <a:r>
                        <a:rPr sz="1600" b="1">
                          <a:latin typeface="Arial"/>
                          <a:ea typeface="Arial"/>
                          <a:cs typeface="Arial"/>
                          <a:sym typeface="Arial"/>
                        </a:rPr>
                        <a:t>Software metric</a:t>
                      </a:r>
                    </a:p>
                  </a:txBody>
                  <a:tcPr marL="54610" marR="54610" marT="54610" marB="54610" horzOverflow="overflow"/>
                </a:tc>
                <a:tc>
                  <a:txBody>
                    <a:bodyPr/>
                    <a:lstStyle/>
                    <a:p>
                      <a:pPr algn="just" defTabSz="457200">
                        <a:defRPr sz="1800" b="0">
                          <a:solidFill>
                            <a:srgbClr val="000000"/>
                          </a:solidFill>
                        </a:defRPr>
                      </a:pPr>
                      <a:r>
                        <a:rPr sz="1600" b="1">
                          <a:latin typeface="Arial"/>
                          <a:ea typeface="Arial"/>
                          <a:cs typeface="Arial"/>
                          <a:sym typeface="Arial"/>
                        </a:rPr>
                        <a:t>Description</a:t>
                      </a:r>
                    </a:p>
                  </a:txBody>
                  <a:tcPr marL="54610" marR="54610" marT="54610" marB="54610" horzOverflow="overflow"/>
                </a:tc>
              </a:tr>
              <a:tr h="370840">
                <a:tc>
                  <a:txBody>
                    <a:bodyPr/>
                    <a:lstStyle/>
                    <a:p>
                      <a:pPr algn="l" defTabSz="457200">
                        <a:defRPr sz="1800"/>
                      </a:pPr>
                      <a:r>
                        <a:rPr sz="1600">
                          <a:latin typeface="Arial"/>
                          <a:ea typeface="Arial"/>
                          <a:cs typeface="Arial"/>
                          <a:sym typeface="Arial"/>
                        </a:rPr>
                        <a:t>Cyclomatic complexity</a:t>
                      </a:r>
                    </a:p>
                  </a:txBody>
                  <a:tcPr marL="0" marR="0" marT="0" marB="0" horzOverflow="overflow"/>
                </a:tc>
                <a:tc>
                  <a:txBody>
                    <a:bodyPr/>
                    <a:lstStyle/>
                    <a:p>
                      <a:pPr algn="just" defTabSz="457200">
                        <a:defRPr sz="1800"/>
                      </a:pPr>
                      <a:r>
                        <a:rPr sz="1600">
                          <a:latin typeface="Arial"/>
                          <a:ea typeface="Arial"/>
                          <a:cs typeface="Arial"/>
                          <a:sym typeface="Arial"/>
                        </a:rPr>
                        <a:t>This is a measure of the control complexity of a program. This control complexity may be related to program understandability. I discuss cyclomatic complexity in Chapter 8.</a:t>
                      </a:r>
                    </a:p>
                  </a:txBody>
                  <a:tcPr marL="0" marR="0" marT="0" marB="0" horzOverflow="overflow"/>
                </a:tc>
              </a:tr>
              <a:tr h="370840">
                <a:tc>
                  <a:txBody>
                    <a:bodyPr/>
                    <a:lstStyle/>
                    <a:p>
                      <a:pPr algn="l" defTabSz="457200">
                        <a:defRPr sz="1800"/>
                      </a:pPr>
                      <a:r>
                        <a:rPr sz="1600">
                          <a:latin typeface="Arial"/>
                          <a:ea typeface="Arial"/>
                          <a:cs typeface="Arial"/>
                          <a:sym typeface="Arial"/>
                        </a:rPr>
                        <a:t>Length of identifiers</a:t>
                      </a:r>
                    </a:p>
                  </a:txBody>
                  <a:tcPr marL="0" marR="0" marT="0" marB="0" horzOverflow="overflow"/>
                </a:tc>
                <a:tc>
                  <a:txBody>
                    <a:bodyPr/>
                    <a:lstStyle/>
                    <a:p>
                      <a:pPr algn="just" defTabSz="457200">
                        <a:defRPr sz="1800"/>
                      </a:pPr>
                      <a:r>
                        <a:rPr sz="1600">
                          <a:latin typeface="Arial"/>
                          <a:ea typeface="Arial"/>
                          <a:cs typeface="Arial"/>
                          <a:sym typeface="Arial"/>
                        </a:rPr>
                        <a:t>This is a measure of the average length of identifiers (names for variables, classes, methods, etc.) in a program. The longer the identifiers, the more likely they are to be meaningful and hence the more understandable the program.</a:t>
                      </a:r>
                    </a:p>
                  </a:txBody>
                  <a:tcPr marL="0" marR="0" marT="0" marB="0" horzOverflow="overflow"/>
                </a:tc>
              </a:tr>
              <a:tr h="370840">
                <a:tc>
                  <a:txBody>
                    <a:bodyPr/>
                    <a:lstStyle/>
                    <a:p>
                      <a:pPr algn="l" defTabSz="457200">
                        <a:defRPr sz="1800"/>
                      </a:pPr>
                      <a:r>
                        <a:rPr sz="1600">
                          <a:latin typeface="Arial"/>
                          <a:ea typeface="Arial"/>
                          <a:cs typeface="Arial"/>
                          <a:sym typeface="Arial"/>
                        </a:rPr>
                        <a:t>Depth of conditional nesting</a:t>
                      </a:r>
                    </a:p>
                  </a:txBody>
                  <a:tcPr marL="0" marR="0" marT="0" marB="0" horzOverflow="overflow"/>
                </a:tc>
                <a:tc>
                  <a:txBody>
                    <a:bodyPr/>
                    <a:lstStyle/>
                    <a:p>
                      <a:pPr algn="just" defTabSz="457200">
                        <a:defRPr sz="1800"/>
                      </a:pPr>
                      <a:r>
                        <a:rPr sz="1600">
                          <a:latin typeface="Arial"/>
                          <a:ea typeface="Arial"/>
                          <a:cs typeface="Arial"/>
                          <a:sym typeface="Arial"/>
                        </a:rPr>
                        <a:t>This is a measure of the depth of nesting of if-statements in a program. Deeply nested if-statements are hard to understand and potentially error-prone.</a:t>
                      </a:r>
                    </a:p>
                  </a:txBody>
                  <a:tcPr marL="0" marR="0" marT="0" marB="0" horzOverflow="overflow"/>
                </a:tc>
              </a:tr>
              <a:tr h="370840">
                <a:tc>
                  <a:txBody>
                    <a:bodyPr/>
                    <a:lstStyle/>
                    <a:p>
                      <a:pPr algn="l" defTabSz="457200">
                        <a:defRPr sz="1800"/>
                      </a:pPr>
                      <a:r>
                        <a:rPr sz="1600">
                          <a:latin typeface="Arial"/>
                          <a:ea typeface="Arial"/>
                          <a:cs typeface="Arial"/>
                          <a:sym typeface="Arial"/>
                        </a:rPr>
                        <a:t>Fog index</a:t>
                      </a:r>
                    </a:p>
                  </a:txBody>
                  <a:tcPr marL="0" marR="0" marT="0" marB="0" horzOverflow="overflow"/>
                </a:tc>
                <a:tc>
                  <a:txBody>
                    <a:bodyPr/>
                    <a:lstStyle/>
                    <a:p>
                      <a:pPr algn="just" defTabSz="457200">
                        <a:defRPr sz="1800"/>
                      </a:pPr>
                      <a:r>
                        <a:rPr sz="1600">
                          <a:latin typeface="Arial"/>
                          <a:ea typeface="Arial"/>
                          <a:cs typeface="Arial"/>
                          <a:sym typeface="Arial"/>
                        </a:rPr>
                        <a:t>This is a measure of the average length of words and sentences in documents. The higher the value of a document’s Fog index, the more difficult the document is to understand.</a:t>
                      </a:r>
                    </a:p>
                  </a:txBody>
                  <a:tcPr marL="0" marR="0" marT="0" marB="0" horzOverflow="overflow"/>
                </a:tc>
              </a:tr>
            </a:tbl>
          </a:graphicData>
        </a:graphic>
      </p:graphicFrame>
      <p:sp>
        <p:nvSpPr>
          <p:cNvPr id="22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22</a:t>
            </a:fld>
            <a:endParaRPr/>
          </a:p>
        </p:txBody>
      </p:sp>
      <p:pic>
        <p:nvPicPr>
          <p:cNvPr id="23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1953408" y="584326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3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0"/>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233" name="Title 1"/>
          <p:cNvSpPr txBox="1">
            <a:spLocks noGrp="1"/>
          </p:cNvSpPr>
          <p:nvPr>
            <p:ph type="title"/>
          </p:nvPr>
        </p:nvSpPr>
        <p:spPr>
          <a:xfrm>
            <a:off x="457199" y="274638"/>
            <a:ext cx="7293234" cy="1143001"/>
          </a:xfrm>
          <a:prstGeom prst="rect">
            <a:avLst/>
          </a:prstGeom>
        </p:spPr>
        <p:txBody>
          <a:bodyPr/>
          <a:lstStyle/>
          <a:p>
            <a:r>
              <a:t>Key points</a:t>
            </a:r>
          </a:p>
        </p:txBody>
      </p:sp>
      <p:sp>
        <p:nvSpPr>
          <p:cNvPr id="234" name="Content Placeholder 2"/>
          <p:cNvSpPr txBox="1">
            <a:spLocks noGrp="1"/>
          </p:cNvSpPr>
          <p:nvPr>
            <p:ph type="body" idx="1"/>
          </p:nvPr>
        </p:nvSpPr>
        <p:spPr>
          <a:xfrm>
            <a:off x="457200" y="1600200"/>
            <a:ext cx="8229600" cy="4525963"/>
          </a:xfrm>
          <a:prstGeom prst="rect">
            <a:avLst/>
          </a:prstGeom>
        </p:spPr>
        <p:txBody>
          <a:bodyPr/>
          <a:lstStyle/>
          <a:p>
            <a:pPr>
              <a:defRPr sz="2200"/>
            </a:pPr>
            <a:r>
              <a:rPr dirty="0"/>
              <a:t>Software quality management is concerned with ensuring that software has a low number of defects and that it reaches the required standards of maintainability, reliability, portability and so on. </a:t>
            </a:r>
          </a:p>
          <a:p>
            <a:pPr>
              <a:defRPr sz="2200"/>
            </a:pPr>
            <a:r>
              <a:rPr dirty="0" smtClean="0"/>
              <a:t>Quality </a:t>
            </a:r>
            <a:r>
              <a:rPr dirty="0"/>
              <a:t>management procedures may be documented in an organizational quality manual, based on the generic model for a quality manual suggested in the ISO 9001 standard</a:t>
            </a:r>
            <a:r>
              <a:rPr dirty="0" smtClean="0"/>
              <a:t>.</a:t>
            </a:r>
            <a:endParaRPr lang="en-US" dirty="0" smtClean="0"/>
          </a:p>
          <a:p>
            <a:r>
              <a:rPr lang="en-US" altLang="zh-CN" dirty="0"/>
              <a:t>Reviews of the software process deliverables involve a team of people who check that quality standards are being followed. </a:t>
            </a:r>
          </a:p>
          <a:p>
            <a:r>
              <a:rPr lang="en-US" altLang="zh-CN" dirty="0"/>
              <a:t>Software measurement can be used to gather data about software and software processes. </a:t>
            </a:r>
          </a:p>
          <a:p>
            <a:pPr>
              <a:defRPr sz="2200"/>
            </a:pPr>
            <a:endParaRPr dirty="0"/>
          </a:p>
        </p:txBody>
      </p:sp>
      <p:sp>
        <p:nvSpPr>
          <p:cNvPr id="235"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23</a:t>
            </a:fld>
            <a:endParaRPr/>
          </a:p>
        </p:txBody>
      </p:sp>
      <p:pic>
        <p:nvPicPr>
          <p:cNvPr id="23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3088506" y="508098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3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13" name="Rectangle 2"/>
          <p:cNvSpPr txBox="1">
            <a:spLocks noGrp="1"/>
          </p:cNvSpPr>
          <p:nvPr>
            <p:ph type="title"/>
          </p:nvPr>
        </p:nvSpPr>
        <p:spPr>
          <a:xfrm>
            <a:off x="457199" y="274638"/>
            <a:ext cx="7293234" cy="1143001"/>
          </a:xfrm>
          <a:prstGeom prst="rect">
            <a:avLst/>
          </a:prstGeom>
        </p:spPr>
        <p:txBody>
          <a:bodyPr/>
          <a:lstStyle/>
          <a:p>
            <a:r>
              <a:t>Quality management activities</a:t>
            </a:r>
          </a:p>
        </p:txBody>
      </p:sp>
      <p:sp>
        <p:nvSpPr>
          <p:cNvPr id="114" name="Rectangle 3"/>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Quality management provides an independent check on the software development process. </a:t>
            </a:r>
          </a:p>
          <a:p>
            <a:r>
              <a:t>The quality management process </a:t>
            </a:r>
            <a:r>
              <a:rPr>
                <a:solidFill>
                  <a:srgbClr val="FF0000"/>
                </a:solidFill>
              </a:rPr>
              <a:t>checks the project deliverables to ensure that they are consistent with organizational standards and goals </a:t>
            </a:r>
          </a:p>
          <a:p>
            <a:r>
              <a:t>The quality team should be independent from the development team so that they can take an objective view of the software. This allows them to report on software quality without being influenced by software development issues. </a:t>
            </a:r>
          </a:p>
        </p:txBody>
      </p:sp>
      <p:sp>
        <p:nvSpPr>
          <p:cNvPr id="115" name="Slide Number Placeholder 5"/>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a:t>
            </a:fld>
            <a:endParaRPr/>
          </a:p>
        </p:txBody>
      </p:sp>
      <p:pic>
        <p:nvPicPr>
          <p:cNvPr id="11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47323" fill="hold"/>
                                        <p:tgtEl>
                                          <p:spTgt spid="1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19" name="Title 1"/>
          <p:cNvSpPr txBox="1">
            <a:spLocks noGrp="1"/>
          </p:cNvSpPr>
          <p:nvPr>
            <p:ph type="title"/>
          </p:nvPr>
        </p:nvSpPr>
        <p:spPr>
          <a:xfrm>
            <a:off x="457199" y="274638"/>
            <a:ext cx="7293234" cy="1143001"/>
          </a:xfrm>
          <a:prstGeom prst="rect">
            <a:avLst/>
          </a:prstGeom>
        </p:spPr>
        <p:txBody>
          <a:bodyPr/>
          <a:lstStyle/>
          <a:p>
            <a:r>
              <a:t>Quality management and software development </a:t>
            </a:r>
          </a:p>
        </p:txBody>
      </p:sp>
      <p:pic>
        <p:nvPicPr>
          <p:cNvPr id="120" name="Content Placeholder 3" descr="Content Placeholder 3"/>
          <p:cNvPicPr>
            <a:picLocks noChangeAspect="1"/>
          </p:cNvPicPr>
          <p:nvPr/>
        </p:nvPicPr>
        <p:blipFill>
          <a:blip r:embed="rId4">
            <a:extLst/>
          </a:blip>
          <a:stretch>
            <a:fillRect/>
          </a:stretch>
        </p:blipFill>
        <p:spPr>
          <a:xfrm>
            <a:off x="777547" y="2346045"/>
            <a:ext cx="7345376" cy="2547983"/>
          </a:xfrm>
          <a:prstGeom prst="rect">
            <a:avLst/>
          </a:prstGeom>
          <a:ln w="12700">
            <a:miter lim="400000"/>
          </a:ln>
        </p:spPr>
      </p:pic>
      <p:sp>
        <p:nvSpPr>
          <p:cNvPr id="121" name="Slide Number Placeholder 4"/>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a:t>
            </a:fld>
            <a:endParaRPr/>
          </a:p>
        </p:txBody>
      </p:sp>
      <p:pic>
        <p:nvPicPr>
          <p:cNvPr id="12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032335" fill="hold"/>
                                        <p:tgtEl>
                                          <p:spTgt spid="12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25" name="Rectangle 2"/>
          <p:cNvSpPr txBox="1">
            <a:spLocks noGrp="1"/>
          </p:cNvSpPr>
          <p:nvPr>
            <p:ph type="title"/>
          </p:nvPr>
        </p:nvSpPr>
        <p:spPr>
          <a:xfrm>
            <a:off x="457199" y="274638"/>
            <a:ext cx="7293234" cy="1143001"/>
          </a:xfrm>
          <a:prstGeom prst="rect">
            <a:avLst/>
          </a:prstGeom>
        </p:spPr>
        <p:txBody>
          <a:bodyPr/>
          <a:lstStyle/>
          <a:p>
            <a:r>
              <a:t>Quality plans</a:t>
            </a:r>
          </a:p>
        </p:txBody>
      </p:sp>
      <p:sp>
        <p:nvSpPr>
          <p:cNvPr id="126" name="Rectangle 3"/>
          <p:cNvSpPr txBox="1">
            <a:spLocks noGrp="1"/>
          </p:cNvSpPr>
          <p:nvPr>
            <p:ph type="body" idx="1"/>
          </p:nvPr>
        </p:nvSpPr>
        <p:spPr>
          <a:xfrm>
            <a:off x="457200" y="1600200"/>
            <a:ext cx="8229600" cy="4525963"/>
          </a:xfrm>
          <a:prstGeom prst="rect">
            <a:avLst/>
          </a:prstGeom>
        </p:spPr>
        <p:txBody>
          <a:bodyPr/>
          <a:lstStyle/>
          <a:p>
            <a:r>
              <a:t>Quality plan structure</a:t>
            </a:r>
          </a:p>
          <a:p>
            <a:pPr marL="742950" lvl="1" indent="-285750">
              <a:spcBef>
                <a:spcPts val="300"/>
              </a:spcBef>
              <a:defRPr sz="2000"/>
            </a:pPr>
            <a:r>
              <a:t>Product introduction;</a:t>
            </a:r>
          </a:p>
          <a:p>
            <a:pPr marL="742950" lvl="1" indent="-285750">
              <a:spcBef>
                <a:spcPts val="300"/>
              </a:spcBef>
              <a:defRPr sz="2000"/>
            </a:pPr>
            <a:r>
              <a:t>Product plans;</a:t>
            </a:r>
          </a:p>
          <a:p>
            <a:pPr marL="742950" lvl="1" indent="-285750">
              <a:spcBef>
                <a:spcPts val="300"/>
              </a:spcBef>
              <a:defRPr sz="2000"/>
            </a:pPr>
            <a:r>
              <a:t>Process descriptions;</a:t>
            </a:r>
          </a:p>
          <a:p>
            <a:pPr marL="742950" lvl="1" indent="-285750">
              <a:spcBef>
                <a:spcPts val="300"/>
              </a:spcBef>
              <a:defRPr sz="2000"/>
            </a:pPr>
            <a:r>
              <a:t>Quality goals;</a:t>
            </a:r>
          </a:p>
          <a:p>
            <a:pPr marL="742950" lvl="1" indent="-285750">
              <a:spcBef>
                <a:spcPts val="300"/>
              </a:spcBef>
              <a:defRPr sz="2000"/>
            </a:pPr>
            <a:r>
              <a:t>Risks and risk management.</a:t>
            </a:r>
          </a:p>
          <a:p>
            <a:r>
              <a:t>Quality plans should be short, succinct documents</a:t>
            </a:r>
          </a:p>
          <a:p>
            <a:pPr marL="742950" lvl="1" indent="-285750">
              <a:spcBef>
                <a:spcPts val="300"/>
              </a:spcBef>
              <a:defRPr sz="2000"/>
            </a:pPr>
            <a:r>
              <a:t>If they are too long, no-one will read them.</a:t>
            </a:r>
          </a:p>
        </p:txBody>
      </p:sp>
      <p:sp>
        <p:nvSpPr>
          <p:cNvPr id="127" name="Slide Number Placeholder 5"/>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5</a:t>
            </a:fld>
            <a:endParaRPr/>
          </a:p>
        </p:txBody>
      </p:sp>
      <p:pic>
        <p:nvPicPr>
          <p:cNvPr id="12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332336" fill="hold"/>
                                        <p:tgtEl>
                                          <p:spTgt spid="12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31" name="Rectangle 2"/>
          <p:cNvSpPr txBox="1">
            <a:spLocks noGrp="1"/>
          </p:cNvSpPr>
          <p:nvPr>
            <p:ph type="title"/>
          </p:nvPr>
        </p:nvSpPr>
        <p:spPr>
          <a:xfrm>
            <a:off x="457199" y="274638"/>
            <a:ext cx="7293234" cy="1143001"/>
          </a:xfrm>
          <a:prstGeom prst="rect">
            <a:avLst/>
          </a:prstGeom>
        </p:spPr>
        <p:txBody>
          <a:bodyPr/>
          <a:lstStyle/>
          <a:p>
            <a:r>
              <a:t>Software quality</a:t>
            </a:r>
          </a:p>
        </p:txBody>
      </p:sp>
      <p:sp>
        <p:nvSpPr>
          <p:cNvPr id="132" name="Rectangle 3"/>
          <p:cNvSpPr txBox="1">
            <a:spLocks noGrp="1"/>
          </p:cNvSpPr>
          <p:nvPr>
            <p:ph type="body" idx="1"/>
          </p:nvPr>
        </p:nvSpPr>
        <p:spPr>
          <a:xfrm>
            <a:off x="457200" y="1600200"/>
            <a:ext cx="8229600" cy="4525963"/>
          </a:xfrm>
          <a:prstGeom prst="rect">
            <a:avLst/>
          </a:prstGeom>
        </p:spPr>
        <p:txBody>
          <a:bodyPr/>
          <a:lstStyle/>
          <a:p>
            <a:r>
              <a:rPr dirty="0"/>
              <a:t>Quality, simplistically, means that a product should meet its specification</a:t>
            </a:r>
            <a:r>
              <a:rPr dirty="0" smtClean="0"/>
              <a:t>.</a:t>
            </a:r>
            <a:endParaRPr lang="en-US" dirty="0" smtClean="0"/>
          </a:p>
          <a:p>
            <a:r>
              <a:rPr lang="en-US" altLang="zh-CN" dirty="0" smtClean="0"/>
              <a:t>Quality attributes</a:t>
            </a:r>
            <a:endParaRPr dirty="0"/>
          </a:p>
        </p:txBody>
      </p:sp>
      <p:sp>
        <p:nvSpPr>
          <p:cNvPr id="133"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pic>
        <p:nvPicPr>
          <p:cNvPr id="13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3473194" y="5042029"/>
            <a:ext cx="571501" cy="571501"/>
          </a:xfrm>
          <a:prstGeom prst="rect">
            <a:avLst/>
          </a:prstGeom>
          <a:ln w="12700">
            <a:miter lim="400000"/>
          </a:ln>
        </p:spPr>
      </p:pic>
      <p:graphicFrame>
        <p:nvGraphicFramePr>
          <p:cNvPr id="135" name="Content Placeholder 3"/>
          <p:cNvGraphicFramePr/>
          <p:nvPr>
            <p:extLst>
              <p:ext uri="{D42A27DB-BD31-4B8C-83A1-F6EECF244321}">
                <p14:modId xmlns:p14="http://schemas.microsoft.com/office/powerpoint/2010/main" val="2217646779"/>
              </p:ext>
            </p:extLst>
          </p:nvPr>
        </p:nvGraphicFramePr>
        <p:xfrm>
          <a:off x="783283" y="3251456"/>
          <a:ext cx="7463646" cy="1599526"/>
        </p:xfrm>
        <a:graphic>
          <a:graphicData uri="http://schemas.openxmlformats.org/drawingml/2006/table">
            <a:tbl>
              <a:tblPr firstRow="1">
                <a:tableStyleId>{4C3C2611-4C71-4FC5-86AE-919BDF0F9419}</a:tableStyleId>
              </a:tblPr>
              <a:tblGrid>
                <a:gridCol w="2487882"/>
                <a:gridCol w="2487882"/>
                <a:gridCol w="2487882"/>
              </a:tblGrid>
              <a:tr h="281518">
                <a:tc>
                  <a:txBody>
                    <a:bodyPr/>
                    <a:lstStyle/>
                    <a:p>
                      <a:pPr indent="347345" algn="just" defTabSz="457200">
                        <a:spcBef>
                          <a:spcPts val="300"/>
                        </a:spcBef>
                        <a:tabLst>
                          <a:tab pos="342900" algn="l"/>
                          <a:tab pos="685800" algn="l"/>
                          <a:tab pos="1028700" algn="l"/>
                        </a:tabLst>
                        <a:defRPr sz="1800" b="0">
                          <a:solidFill>
                            <a:srgbClr val="000000"/>
                          </a:solidFill>
                        </a:defRPr>
                      </a:pPr>
                      <a:r>
                        <a:rPr sz="1600">
                          <a:latin typeface="Arial"/>
                          <a:ea typeface="Arial"/>
                          <a:cs typeface="Arial"/>
                          <a:sym typeface="Arial"/>
                        </a:rPr>
                        <a:t>Safety</a:t>
                      </a:r>
                    </a:p>
                  </a:txBody>
                  <a:tcPr marL="0" marR="0" marT="0" marB="0" horzOverflow="overflow">
                    <a:lnL w="12700">
                      <a:solidFill>
                        <a:schemeClr val="accent1"/>
                      </a:solidFill>
                    </a:lnL>
                    <a:lnR w="12700">
                      <a:solidFill>
                        <a:schemeClr val="accent1"/>
                      </a:solidFill>
                    </a:lnR>
                    <a:lnT w="12700">
                      <a:solidFill>
                        <a:schemeClr val="accent1"/>
                      </a:solidFill>
                    </a:lnT>
                    <a:lnB w="25400">
                      <a:solidFill>
                        <a:schemeClr val="accent1"/>
                      </a:solidFill>
                    </a:lnB>
                    <a:noFill/>
                  </a:tcPr>
                </a:tc>
                <a:tc>
                  <a:txBody>
                    <a:bodyPr/>
                    <a:lstStyle/>
                    <a:p>
                      <a:pPr algn="just" defTabSz="457200">
                        <a:spcBef>
                          <a:spcPts val="300"/>
                        </a:spcBef>
                        <a:tabLst>
                          <a:tab pos="342900" algn="l"/>
                          <a:tab pos="685800" algn="l"/>
                          <a:tab pos="1028700" algn="l"/>
                        </a:tabLst>
                        <a:defRPr sz="1800" b="0">
                          <a:solidFill>
                            <a:srgbClr val="000000"/>
                          </a:solidFill>
                        </a:defRPr>
                      </a:pPr>
                      <a:r>
                        <a:rPr sz="1600">
                          <a:latin typeface="Arial"/>
                          <a:ea typeface="Arial"/>
                          <a:cs typeface="Arial"/>
                          <a:sym typeface="Arial"/>
                        </a:rPr>
                        <a:t>Understandability</a:t>
                      </a:r>
                    </a:p>
                  </a:txBody>
                  <a:tcPr marL="0" marR="0" marT="0" marB="0" horzOverflow="overflow">
                    <a:lnL w="12700">
                      <a:solidFill>
                        <a:schemeClr val="accent1"/>
                      </a:solidFill>
                    </a:lnL>
                    <a:lnR w="12700">
                      <a:solidFill>
                        <a:schemeClr val="accent1"/>
                      </a:solidFill>
                    </a:lnR>
                    <a:lnT w="12700">
                      <a:solidFill>
                        <a:schemeClr val="accent1"/>
                      </a:solidFill>
                    </a:lnT>
                    <a:lnB w="25400">
                      <a:solidFill>
                        <a:schemeClr val="accent1"/>
                      </a:solidFill>
                    </a:lnB>
                    <a:noFill/>
                  </a:tcPr>
                </a:tc>
                <a:tc>
                  <a:txBody>
                    <a:bodyPr/>
                    <a:lstStyle/>
                    <a:p>
                      <a:pPr indent="347345" algn="just" defTabSz="457200">
                        <a:spcBef>
                          <a:spcPts val="300"/>
                        </a:spcBef>
                        <a:tabLst>
                          <a:tab pos="342900" algn="l"/>
                          <a:tab pos="685800" algn="l"/>
                          <a:tab pos="1028700" algn="l"/>
                        </a:tabLst>
                        <a:defRPr sz="1800" b="0">
                          <a:solidFill>
                            <a:srgbClr val="000000"/>
                          </a:solidFill>
                        </a:defRPr>
                      </a:pPr>
                      <a:r>
                        <a:rPr sz="1600">
                          <a:latin typeface="Arial"/>
                          <a:ea typeface="Arial"/>
                          <a:cs typeface="Arial"/>
                          <a:sym typeface="Arial"/>
                        </a:rPr>
                        <a:t>Portability</a:t>
                      </a:r>
                    </a:p>
                  </a:txBody>
                  <a:tcPr marL="0" marR="0" marT="0" marB="0" horzOverflow="overflow">
                    <a:lnL w="12700">
                      <a:solidFill>
                        <a:schemeClr val="accent1"/>
                      </a:solidFill>
                    </a:lnL>
                    <a:lnR w="12700">
                      <a:solidFill>
                        <a:schemeClr val="accent1"/>
                      </a:solidFill>
                    </a:lnR>
                    <a:lnT w="12700">
                      <a:solidFill>
                        <a:schemeClr val="accent1"/>
                      </a:solidFill>
                    </a:lnT>
                    <a:lnB w="25400">
                      <a:solidFill>
                        <a:schemeClr val="accent1"/>
                      </a:solidFill>
                    </a:lnB>
                    <a:noFill/>
                  </a:tcPr>
                </a:tc>
              </a:tr>
              <a:tr h="329502">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Security</a:t>
                      </a:r>
                    </a:p>
                  </a:txBody>
                  <a:tcPr marL="0" marR="0" marT="0" marB="0" horzOverflow="overflow">
                    <a:lnL w="12700">
                      <a:solidFill>
                        <a:schemeClr val="accent1"/>
                      </a:solidFill>
                    </a:lnL>
                    <a:lnR w="12700">
                      <a:solidFill>
                        <a:schemeClr val="accent1"/>
                      </a:solidFill>
                    </a:lnR>
                    <a:lnT w="25400">
                      <a:solidFill>
                        <a:schemeClr val="accent1"/>
                      </a:solidFill>
                    </a:lnT>
                    <a:lnB w="12700">
                      <a:solidFill>
                        <a:schemeClr val="accent1"/>
                      </a:solidFill>
                    </a:lnB>
                    <a:solidFill>
                      <a:schemeClr val="accent1">
                        <a:alpha val="20000"/>
                      </a:schemeClr>
                    </a:solidFill>
                  </a:tcPr>
                </a:tc>
                <a:tc>
                  <a:txBody>
                    <a:bodyPr/>
                    <a:lstStyle/>
                    <a:p>
                      <a:pPr algn="just" defTabSz="457200">
                        <a:spcBef>
                          <a:spcPts val="300"/>
                        </a:spcBef>
                        <a:tabLst>
                          <a:tab pos="342900" algn="l"/>
                          <a:tab pos="685800" algn="l"/>
                          <a:tab pos="1028700" algn="l"/>
                        </a:tabLst>
                        <a:defRPr sz="1800"/>
                      </a:pPr>
                      <a:r>
                        <a:rPr sz="1600">
                          <a:latin typeface="Arial"/>
                          <a:ea typeface="Arial"/>
                          <a:cs typeface="Arial"/>
                          <a:sym typeface="Arial"/>
                        </a:rPr>
                        <a:t>Testability</a:t>
                      </a:r>
                    </a:p>
                  </a:txBody>
                  <a:tcPr marL="0" marR="0" marT="0" marB="0" horzOverflow="overflow">
                    <a:lnL w="12700">
                      <a:solidFill>
                        <a:schemeClr val="accent1"/>
                      </a:solidFill>
                    </a:lnL>
                    <a:lnR w="12700">
                      <a:solidFill>
                        <a:schemeClr val="accent1"/>
                      </a:solidFill>
                    </a:lnR>
                    <a:lnT w="25400">
                      <a:solidFill>
                        <a:schemeClr val="accent1"/>
                      </a:solidFill>
                    </a:lnT>
                    <a:lnB w="12700">
                      <a:solidFill>
                        <a:schemeClr val="accent1"/>
                      </a:solidFill>
                    </a:lnB>
                    <a:solidFill>
                      <a:schemeClr val="accent1">
                        <a:alpha val="20000"/>
                      </a:schemeClr>
                    </a:solidFill>
                  </a:tcPr>
                </a:tc>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Usability</a:t>
                      </a:r>
                    </a:p>
                  </a:txBody>
                  <a:tcPr marL="0" marR="0" marT="0" marB="0" horzOverflow="overflow">
                    <a:lnL w="12700">
                      <a:solidFill>
                        <a:schemeClr val="accent1"/>
                      </a:solidFill>
                    </a:lnL>
                    <a:lnR w="12700">
                      <a:solidFill>
                        <a:schemeClr val="accent1"/>
                      </a:solidFill>
                    </a:lnR>
                    <a:lnT w="25400">
                      <a:solidFill>
                        <a:schemeClr val="accent1"/>
                      </a:solidFill>
                    </a:lnT>
                    <a:lnB w="12700">
                      <a:solidFill>
                        <a:schemeClr val="accent1"/>
                      </a:solidFill>
                    </a:lnB>
                    <a:solidFill>
                      <a:schemeClr val="accent1">
                        <a:alpha val="20000"/>
                      </a:schemeClr>
                    </a:solidFill>
                  </a:tcPr>
                </a:tc>
              </a:tr>
              <a:tr h="329502">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Reliability</a:t>
                      </a:r>
                    </a:p>
                  </a:txBody>
                  <a:tcPr marL="0" marR="0" marT="0" marB="0" horzOverflow="overflow">
                    <a:lnL w="12700">
                      <a:solidFill>
                        <a:schemeClr val="accent1"/>
                      </a:solidFill>
                    </a:lnL>
                    <a:lnR w="12700">
                      <a:solidFill>
                        <a:schemeClr val="accent1"/>
                      </a:solidFill>
                    </a:lnR>
                    <a:lnT w="12700">
                      <a:solidFill>
                        <a:schemeClr val="accent1"/>
                      </a:solidFill>
                    </a:lnT>
                    <a:lnB w="12700">
                      <a:solidFill>
                        <a:schemeClr val="accent1"/>
                      </a:solidFill>
                    </a:lnB>
                    <a:noFill/>
                  </a:tcPr>
                </a:tc>
                <a:tc>
                  <a:txBody>
                    <a:bodyPr/>
                    <a:lstStyle/>
                    <a:p>
                      <a:pPr algn="just" defTabSz="457200">
                        <a:spcBef>
                          <a:spcPts val="300"/>
                        </a:spcBef>
                        <a:tabLst>
                          <a:tab pos="342900" algn="l"/>
                          <a:tab pos="685800" algn="l"/>
                          <a:tab pos="1028700" algn="l"/>
                        </a:tabLst>
                        <a:defRPr sz="1800"/>
                      </a:pPr>
                      <a:r>
                        <a:rPr sz="1600">
                          <a:latin typeface="Arial"/>
                          <a:ea typeface="Arial"/>
                          <a:cs typeface="Arial"/>
                          <a:sym typeface="Arial"/>
                        </a:rPr>
                        <a:t>Adaptability</a:t>
                      </a:r>
                    </a:p>
                  </a:txBody>
                  <a:tcPr marL="0" marR="0" marT="0" marB="0" horzOverflow="overflow">
                    <a:lnL w="12700">
                      <a:solidFill>
                        <a:schemeClr val="accent1"/>
                      </a:solidFill>
                    </a:lnL>
                    <a:lnR w="12700">
                      <a:solidFill>
                        <a:schemeClr val="accent1"/>
                      </a:solidFill>
                    </a:lnR>
                    <a:lnT w="12700">
                      <a:solidFill>
                        <a:schemeClr val="accent1"/>
                      </a:solidFill>
                    </a:lnT>
                    <a:lnB w="12700">
                      <a:solidFill>
                        <a:schemeClr val="accent1"/>
                      </a:solidFill>
                    </a:lnB>
                    <a:noFill/>
                  </a:tcPr>
                </a:tc>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Reusability</a:t>
                      </a:r>
                    </a:p>
                  </a:txBody>
                  <a:tcPr marL="0" marR="0" marT="0" marB="0" horzOverflow="overflow">
                    <a:lnL w="12700">
                      <a:solidFill>
                        <a:schemeClr val="accent1"/>
                      </a:solidFill>
                    </a:lnL>
                    <a:lnR w="12700">
                      <a:solidFill>
                        <a:schemeClr val="accent1"/>
                      </a:solidFill>
                    </a:lnR>
                    <a:lnT w="12700">
                      <a:solidFill>
                        <a:schemeClr val="accent1"/>
                      </a:solidFill>
                    </a:lnT>
                    <a:lnB w="12700">
                      <a:solidFill>
                        <a:schemeClr val="accent1"/>
                      </a:solidFill>
                    </a:lnB>
                    <a:noFill/>
                  </a:tcPr>
                </a:tc>
              </a:tr>
              <a:tr h="329502">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Resilience</a:t>
                      </a:r>
                    </a:p>
                  </a:txBody>
                  <a:tcPr marL="0" marR="0" marT="0" marB="0" horzOverflow="overflow">
                    <a:lnL w="12700">
                      <a:solidFill>
                        <a:schemeClr val="accent1"/>
                      </a:solidFill>
                    </a:lnL>
                    <a:lnR w="12700">
                      <a:solidFill>
                        <a:schemeClr val="accent1"/>
                      </a:solidFill>
                    </a:lnR>
                    <a:lnT w="12700">
                      <a:solidFill>
                        <a:schemeClr val="accent1"/>
                      </a:solidFill>
                    </a:lnT>
                    <a:lnB w="12700">
                      <a:solidFill>
                        <a:schemeClr val="accent1"/>
                      </a:solidFill>
                    </a:lnB>
                    <a:solidFill>
                      <a:schemeClr val="accent1">
                        <a:alpha val="20000"/>
                      </a:schemeClr>
                    </a:solidFill>
                  </a:tcPr>
                </a:tc>
                <a:tc>
                  <a:txBody>
                    <a:bodyPr/>
                    <a:lstStyle/>
                    <a:p>
                      <a:pPr algn="just" defTabSz="457200">
                        <a:spcBef>
                          <a:spcPts val="300"/>
                        </a:spcBef>
                        <a:tabLst>
                          <a:tab pos="342900" algn="l"/>
                          <a:tab pos="685800" algn="l"/>
                          <a:tab pos="1028700" algn="l"/>
                        </a:tabLst>
                        <a:defRPr sz="1800"/>
                      </a:pPr>
                      <a:r>
                        <a:rPr sz="1600">
                          <a:latin typeface="Arial"/>
                          <a:ea typeface="Arial"/>
                          <a:cs typeface="Arial"/>
                          <a:sym typeface="Arial"/>
                        </a:rPr>
                        <a:t>Modularity</a:t>
                      </a:r>
                    </a:p>
                  </a:txBody>
                  <a:tcPr marL="0" marR="0" marT="0" marB="0" horzOverflow="overflow">
                    <a:lnL w="12700">
                      <a:solidFill>
                        <a:schemeClr val="accent1"/>
                      </a:solidFill>
                    </a:lnL>
                    <a:lnR w="12700">
                      <a:solidFill>
                        <a:schemeClr val="accent1"/>
                      </a:solidFill>
                    </a:lnR>
                    <a:lnT w="12700">
                      <a:solidFill>
                        <a:schemeClr val="accent1"/>
                      </a:solidFill>
                    </a:lnT>
                    <a:lnB w="12700">
                      <a:solidFill>
                        <a:schemeClr val="accent1"/>
                      </a:solidFill>
                    </a:lnB>
                    <a:solidFill>
                      <a:schemeClr val="accent1">
                        <a:alpha val="20000"/>
                      </a:schemeClr>
                    </a:solidFill>
                  </a:tcPr>
                </a:tc>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Efficiency</a:t>
                      </a:r>
                    </a:p>
                  </a:txBody>
                  <a:tcPr marL="0" marR="0" marT="0" marB="0" horzOverflow="overflow">
                    <a:lnL w="12700">
                      <a:solidFill>
                        <a:schemeClr val="accent1"/>
                      </a:solidFill>
                    </a:lnL>
                    <a:lnR w="12700">
                      <a:solidFill>
                        <a:schemeClr val="accent1"/>
                      </a:solidFill>
                    </a:lnR>
                    <a:lnT w="12700">
                      <a:solidFill>
                        <a:schemeClr val="accent1"/>
                      </a:solidFill>
                    </a:lnT>
                    <a:lnB w="12700">
                      <a:solidFill>
                        <a:schemeClr val="accent1"/>
                      </a:solidFill>
                    </a:lnB>
                    <a:solidFill>
                      <a:schemeClr val="accent1">
                        <a:alpha val="20000"/>
                      </a:schemeClr>
                    </a:solidFill>
                  </a:tcPr>
                </a:tc>
              </a:tr>
              <a:tr h="329502">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Robustness</a:t>
                      </a:r>
                    </a:p>
                  </a:txBody>
                  <a:tcPr marL="0" marR="0" marT="0" marB="0" horzOverflow="overflow">
                    <a:lnL w="12700">
                      <a:solidFill>
                        <a:schemeClr val="accent1"/>
                      </a:solidFill>
                    </a:lnL>
                    <a:lnR w="12700">
                      <a:solidFill>
                        <a:schemeClr val="accent1"/>
                      </a:solidFill>
                    </a:lnR>
                    <a:lnT w="12700">
                      <a:solidFill>
                        <a:schemeClr val="accent1"/>
                      </a:solidFill>
                    </a:lnT>
                    <a:lnB w="12700">
                      <a:solidFill>
                        <a:schemeClr val="accent1"/>
                      </a:solidFill>
                    </a:lnB>
                    <a:noFill/>
                  </a:tcPr>
                </a:tc>
                <a:tc>
                  <a:txBody>
                    <a:bodyPr/>
                    <a:lstStyle/>
                    <a:p>
                      <a:pPr algn="just" defTabSz="457200">
                        <a:spcBef>
                          <a:spcPts val="300"/>
                        </a:spcBef>
                        <a:tabLst>
                          <a:tab pos="342900" algn="l"/>
                          <a:tab pos="685800" algn="l"/>
                          <a:tab pos="1028700" algn="l"/>
                        </a:tabLst>
                        <a:defRPr sz="1800"/>
                      </a:pPr>
                      <a:r>
                        <a:rPr sz="1600">
                          <a:latin typeface="Arial"/>
                          <a:ea typeface="Arial"/>
                          <a:cs typeface="Arial"/>
                          <a:sym typeface="Arial"/>
                        </a:rPr>
                        <a:t>Complexity</a:t>
                      </a:r>
                    </a:p>
                  </a:txBody>
                  <a:tcPr marL="0" marR="0" marT="0" marB="0" horzOverflow="overflow">
                    <a:lnL w="12700">
                      <a:solidFill>
                        <a:schemeClr val="accent1"/>
                      </a:solidFill>
                    </a:lnL>
                    <a:lnR w="12700">
                      <a:solidFill>
                        <a:schemeClr val="accent1"/>
                      </a:solidFill>
                    </a:lnR>
                    <a:lnT w="12700">
                      <a:solidFill>
                        <a:schemeClr val="accent1"/>
                      </a:solidFill>
                    </a:lnT>
                    <a:lnB w="12700">
                      <a:solidFill>
                        <a:schemeClr val="accent1"/>
                      </a:solidFill>
                    </a:lnB>
                    <a:noFill/>
                  </a:tcPr>
                </a:tc>
                <a:tc>
                  <a:txBody>
                    <a:bodyPr/>
                    <a:lstStyle/>
                    <a:p>
                      <a:pPr indent="347345" algn="just" defTabSz="457200">
                        <a:spcBef>
                          <a:spcPts val="300"/>
                        </a:spcBef>
                        <a:tabLst>
                          <a:tab pos="342900" algn="l"/>
                          <a:tab pos="685800" algn="l"/>
                          <a:tab pos="1028700" algn="l"/>
                        </a:tabLst>
                        <a:defRPr sz="1800"/>
                      </a:pPr>
                      <a:r>
                        <a:rPr sz="1600" dirty="0">
                          <a:latin typeface="Arial"/>
                          <a:ea typeface="Arial"/>
                          <a:cs typeface="Arial"/>
                          <a:sym typeface="Arial"/>
                        </a:rPr>
                        <a:t>Learnability</a:t>
                      </a:r>
                    </a:p>
                  </a:txBody>
                  <a:tcPr marL="0" marR="0" marT="0" marB="0" horzOverflow="overflow">
                    <a:lnL w="12700">
                      <a:solidFill>
                        <a:schemeClr val="accent1"/>
                      </a:solidFill>
                    </a:lnL>
                    <a:lnR w="12700">
                      <a:solidFill>
                        <a:schemeClr val="accent1"/>
                      </a:solidFill>
                    </a:lnR>
                    <a:lnT w="12700">
                      <a:solidFill>
                        <a:schemeClr val="accent1"/>
                      </a:solidFill>
                    </a:lnT>
                    <a:lnB w="12700">
                      <a:solidFill>
                        <a:schemeClr val="accent1"/>
                      </a:solidFill>
                    </a:lnB>
                    <a:noFill/>
                  </a:tcPr>
                </a:tc>
              </a:tr>
            </a:tbl>
          </a:graphicData>
        </a:graphic>
      </p:graphicFrame>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Footer Placeholder 8"/>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38" name="Rectangle 3"/>
          <p:cNvSpPr txBox="1">
            <a:spLocks noGrp="1"/>
          </p:cNvSpPr>
          <p:nvPr>
            <p:ph type="title"/>
          </p:nvPr>
        </p:nvSpPr>
        <p:spPr>
          <a:xfrm>
            <a:off x="457199" y="274638"/>
            <a:ext cx="7293234" cy="1143001"/>
          </a:xfrm>
          <a:prstGeom prst="rect">
            <a:avLst/>
          </a:prstGeom>
        </p:spPr>
        <p:txBody>
          <a:bodyPr/>
          <a:lstStyle/>
          <a:p>
            <a:r>
              <a:t>Software standards</a:t>
            </a:r>
          </a:p>
        </p:txBody>
      </p:sp>
      <p:sp>
        <p:nvSpPr>
          <p:cNvPr id="139" name="Rectangle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Standards define the required attributes of a product or process. </a:t>
            </a:r>
            <a:r>
              <a:rPr>
                <a:solidFill>
                  <a:srgbClr val="46424D"/>
                </a:solidFill>
              </a:rPr>
              <a:t>They play an important role in quality management.</a:t>
            </a:r>
          </a:p>
          <a:p>
            <a:r>
              <a:t>Standards may </a:t>
            </a:r>
            <a:r>
              <a:rPr>
                <a:solidFill>
                  <a:srgbClr val="FF0000"/>
                </a:solidFill>
              </a:rPr>
              <a:t>be international, national, organizational or project standards.</a:t>
            </a:r>
          </a:p>
          <a:p>
            <a:pPr>
              <a:defRPr>
                <a:solidFill>
                  <a:srgbClr val="FF0000"/>
                </a:solidFill>
              </a:defRPr>
            </a:pPr>
            <a:r>
              <a:t>Product standards </a:t>
            </a:r>
            <a:r>
              <a:rPr>
                <a:solidFill>
                  <a:srgbClr val="46424D"/>
                </a:solidFill>
              </a:rPr>
              <a:t>define characteristics that all software components should exhibit e.g. a common programming style.</a:t>
            </a:r>
          </a:p>
          <a:p>
            <a:pPr>
              <a:defRPr>
                <a:solidFill>
                  <a:srgbClr val="FF0000"/>
                </a:solidFill>
              </a:defRPr>
            </a:pPr>
            <a:r>
              <a:t>Process standards </a:t>
            </a:r>
            <a:r>
              <a:rPr>
                <a:solidFill>
                  <a:srgbClr val="46424D"/>
                </a:solidFill>
              </a:rPr>
              <a:t>define how the software process should be enacted.</a:t>
            </a:r>
          </a:p>
        </p:txBody>
      </p:sp>
      <p:sp>
        <p:nvSpPr>
          <p:cNvPr id="140" name="Slide Number Placeholder 7"/>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pic>
        <p:nvPicPr>
          <p:cNvPr id="141"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402581" y="5283272"/>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44" name="Title 1"/>
          <p:cNvSpPr txBox="1">
            <a:spLocks noGrp="1"/>
          </p:cNvSpPr>
          <p:nvPr>
            <p:ph type="title"/>
          </p:nvPr>
        </p:nvSpPr>
        <p:spPr>
          <a:xfrm>
            <a:off x="457199" y="274638"/>
            <a:ext cx="7293234" cy="1143001"/>
          </a:xfrm>
          <a:prstGeom prst="rect">
            <a:avLst/>
          </a:prstGeom>
        </p:spPr>
        <p:txBody>
          <a:bodyPr/>
          <a:lstStyle/>
          <a:p>
            <a:r>
              <a:t>Product and process standards </a:t>
            </a:r>
          </a:p>
        </p:txBody>
      </p:sp>
      <p:graphicFrame>
        <p:nvGraphicFramePr>
          <p:cNvPr id="145" name="Content Placeholder 3"/>
          <p:cNvGraphicFramePr/>
          <p:nvPr/>
        </p:nvGraphicFramePr>
        <p:xfrm>
          <a:off x="457200" y="1972455"/>
          <a:ext cx="8229600" cy="2750820"/>
        </p:xfrm>
        <a:graphic>
          <a:graphicData uri="http://schemas.openxmlformats.org/drawingml/2006/table">
            <a:tbl>
              <a:tblPr firstRow="1" bandRow="1">
                <a:tableStyleId>{4C3C2611-4C71-4FC5-86AE-919BDF0F9419}</a:tableStyleId>
              </a:tblPr>
              <a:tblGrid>
                <a:gridCol w="4114800"/>
                <a:gridCol w="4114800"/>
              </a:tblGrid>
              <a:tr h="370840">
                <a:tc>
                  <a:txBody>
                    <a:bodyPr/>
                    <a:lstStyle/>
                    <a:p>
                      <a:pPr indent="347345" algn="just" defTabSz="457200">
                        <a:spcBef>
                          <a:spcPts val="300"/>
                        </a:spcBef>
                        <a:tabLst>
                          <a:tab pos="342900" algn="l"/>
                          <a:tab pos="685800" algn="l"/>
                          <a:tab pos="1028700" algn="l"/>
                        </a:tabLst>
                        <a:defRPr sz="1800" b="0">
                          <a:solidFill>
                            <a:srgbClr val="000000"/>
                          </a:solidFill>
                        </a:defRPr>
                      </a:pPr>
                      <a:r>
                        <a:rPr sz="1600" b="1">
                          <a:latin typeface="Arial"/>
                          <a:ea typeface="Arial"/>
                          <a:cs typeface="Arial"/>
                          <a:sym typeface="Arial"/>
                        </a:rPr>
                        <a:t>Product standards</a:t>
                      </a:r>
                    </a:p>
                  </a:txBody>
                  <a:tcPr marL="0" marR="0" marT="0" marB="0" horzOverflow="overflow"/>
                </a:tc>
                <a:tc>
                  <a:txBody>
                    <a:bodyPr/>
                    <a:lstStyle/>
                    <a:p>
                      <a:pPr indent="347345" algn="just" defTabSz="457200">
                        <a:spcBef>
                          <a:spcPts val="300"/>
                        </a:spcBef>
                        <a:tabLst>
                          <a:tab pos="342900" algn="l"/>
                          <a:tab pos="685800" algn="l"/>
                          <a:tab pos="1028700" algn="l"/>
                        </a:tabLst>
                        <a:defRPr sz="1800" b="0">
                          <a:solidFill>
                            <a:srgbClr val="000000"/>
                          </a:solidFill>
                        </a:defRPr>
                      </a:pPr>
                      <a:r>
                        <a:rPr sz="1600" b="1">
                          <a:latin typeface="Arial"/>
                          <a:ea typeface="Arial"/>
                          <a:cs typeface="Arial"/>
                          <a:sym typeface="Arial"/>
                        </a:rPr>
                        <a:t>Process standards</a:t>
                      </a:r>
                    </a:p>
                  </a:txBody>
                  <a:tcPr marL="0" marR="0" marT="0" marB="0" horzOverflow="overflow"/>
                </a:tc>
              </a:tr>
              <a:tr h="370840">
                <a:tc>
                  <a:txBody>
                    <a:bodyPr/>
                    <a:lstStyle/>
                    <a:p>
                      <a:pPr indent="347345" algn="l" defTabSz="457200">
                        <a:spcBef>
                          <a:spcPts val="300"/>
                        </a:spcBef>
                        <a:tabLst>
                          <a:tab pos="342900" algn="l"/>
                          <a:tab pos="685800" algn="l"/>
                          <a:tab pos="1028700" algn="l"/>
                        </a:tabLst>
                        <a:defRPr sz="1800"/>
                      </a:pPr>
                      <a:r>
                        <a:rPr sz="1600">
                          <a:latin typeface="Arial"/>
                          <a:ea typeface="Arial"/>
                          <a:cs typeface="Arial"/>
                          <a:sym typeface="Arial"/>
                        </a:rPr>
                        <a:t>Design review form</a:t>
                      </a:r>
                    </a:p>
                  </a:txBody>
                  <a:tcPr marL="0" marR="0" marT="0" marB="0" horzOverflow="overflow"/>
                </a:tc>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Design review conduct</a:t>
                      </a:r>
                    </a:p>
                  </a:txBody>
                  <a:tcPr marL="0" marR="0" marT="0" marB="0" horzOverflow="overflow"/>
                </a:tc>
              </a:tr>
              <a:tr h="370840">
                <a:tc>
                  <a:txBody>
                    <a:bodyPr/>
                    <a:lstStyle/>
                    <a:p>
                      <a:pPr indent="347345" algn="l" defTabSz="457200">
                        <a:spcBef>
                          <a:spcPts val="300"/>
                        </a:spcBef>
                        <a:tabLst>
                          <a:tab pos="342900" algn="l"/>
                          <a:tab pos="685800" algn="l"/>
                          <a:tab pos="1028700" algn="l"/>
                        </a:tabLst>
                        <a:defRPr sz="1800"/>
                      </a:pPr>
                      <a:r>
                        <a:rPr sz="1600">
                          <a:latin typeface="Arial"/>
                          <a:ea typeface="Arial"/>
                          <a:cs typeface="Arial"/>
                          <a:sym typeface="Arial"/>
                        </a:rPr>
                        <a:t>Requirements document  
structure</a:t>
                      </a:r>
                    </a:p>
                  </a:txBody>
                  <a:tcPr marL="0" marR="0" marT="0" marB="0" horzOverflow="overflow"/>
                </a:tc>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Submission of new code for 
system building</a:t>
                      </a:r>
                    </a:p>
                  </a:txBody>
                  <a:tcPr marL="0" marR="0" marT="0" marB="0" horzOverflow="overflow"/>
                </a:tc>
              </a:tr>
              <a:tr h="370840">
                <a:tc>
                  <a:txBody>
                    <a:bodyPr/>
                    <a:lstStyle/>
                    <a:p>
                      <a:pPr indent="347345" algn="l" defTabSz="457200">
                        <a:spcBef>
                          <a:spcPts val="300"/>
                        </a:spcBef>
                        <a:tabLst>
                          <a:tab pos="342900" algn="l"/>
                          <a:tab pos="685800" algn="l"/>
                          <a:tab pos="1028700" algn="l"/>
                        </a:tabLst>
                        <a:defRPr sz="1800"/>
                      </a:pPr>
                      <a:r>
                        <a:rPr sz="1600">
                          <a:latin typeface="Arial"/>
                          <a:ea typeface="Arial"/>
                          <a:cs typeface="Arial"/>
                          <a:sym typeface="Arial"/>
                        </a:rPr>
                        <a:t>Method header format</a:t>
                      </a:r>
                    </a:p>
                  </a:txBody>
                  <a:tcPr marL="0" marR="0" marT="0" marB="0" horzOverflow="overflow"/>
                </a:tc>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Version release process</a:t>
                      </a:r>
                    </a:p>
                  </a:txBody>
                  <a:tcPr marL="0" marR="0" marT="0" marB="0" horzOverflow="overflow"/>
                </a:tc>
              </a:tr>
              <a:tr h="370840">
                <a:tc>
                  <a:txBody>
                    <a:bodyPr/>
                    <a:lstStyle/>
                    <a:p>
                      <a:pPr indent="347345" algn="l" defTabSz="457200">
                        <a:spcBef>
                          <a:spcPts val="300"/>
                        </a:spcBef>
                        <a:tabLst>
                          <a:tab pos="342900" algn="l"/>
                          <a:tab pos="685800" algn="l"/>
                          <a:tab pos="1028700" algn="l"/>
                        </a:tabLst>
                        <a:defRPr sz="1800"/>
                      </a:pPr>
                      <a:r>
                        <a:rPr sz="1600">
                          <a:latin typeface="Arial"/>
                          <a:ea typeface="Arial"/>
                          <a:cs typeface="Arial"/>
                          <a:sym typeface="Arial"/>
                        </a:rPr>
                        <a:t>Java programming style</a:t>
                      </a:r>
                    </a:p>
                  </a:txBody>
                  <a:tcPr marL="0" marR="0" marT="0" marB="0" horzOverflow="overflow"/>
                </a:tc>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Project plan approval process</a:t>
                      </a:r>
                    </a:p>
                  </a:txBody>
                  <a:tcPr marL="0" marR="0" marT="0" marB="0" horzOverflow="overflow"/>
                </a:tc>
              </a:tr>
              <a:tr h="370840">
                <a:tc>
                  <a:txBody>
                    <a:bodyPr/>
                    <a:lstStyle/>
                    <a:p>
                      <a:pPr indent="347345" algn="l" defTabSz="457200">
                        <a:spcBef>
                          <a:spcPts val="300"/>
                        </a:spcBef>
                        <a:tabLst>
                          <a:tab pos="342900" algn="l"/>
                          <a:tab pos="685800" algn="l"/>
                          <a:tab pos="1028700" algn="l"/>
                        </a:tabLst>
                        <a:defRPr sz="1800"/>
                      </a:pPr>
                      <a:r>
                        <a:rPr sz="1600">
                          <a:latin typeface="Arial"/>
                          <a:ea typeface="Arial"/>
                          <a:cs typeface="Arial"/>
                          <a:sym typeface="Arial"/>
                        </a:rPr>
                        <a:t>Project plan format</a:t>
                      </a:r>
                    </a:p>
                  </a:txBody>
                  <a:tcPr marL="0" marR="0" marT="0" marB="0" horzOverflow="overflow"/>
                </a:tc>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Change control process</a:t>
                      </a:r>
                    </a:p>
                  </a:txBody>
                  <a:tcPr marL="0" marR="0" marT="0" marB="0" horzOverflow="overflow"/>
                </a:tc>
              </a:tr>
              <a:tr h="370840">
                <a:tc>
                  <a:txBody>
                    <a:bodyPr/>
                    <a:lstStyle/>
                    <a:p>
                      <a:pPr indent="347345" algn="l" defTabSz="457200">
                        <a:spcBef>
                          <a:spcPts val="300"/>
                        </a:spcBef>
                        <a:tabLst>
                          <a:tab pos="342900" algn="l"/>
                          <a:tab pos="685800" algn="l"/>
                          <a:tab pos="1028700" algn="l"/>
                        </a:tabLst>
                        <a:defRPr sz="1800"/>
                      </a:pPr>
                      <a:r>
                        <a:rPr sz="1600">
                          <a:latin typeface="Arial"/>
                          <a:ea typeface="Arial"/>
                          <a:cs typeface="Arial"/>
                          <a:sym typeface="Arial"/>
                        </a:rPr>
                        <a:t>Change request form</a:t>
                      </a:r>
                    </a:p>
                  </a:txBody>
                  <a:tcPr marL="0" marR="0" marT="0" marB="0" horzOverflow="overflow"/>
                </a:tc>
                <a:tc>
                  <a:txBody>
                    <a:bodyPr/>
                    <a:lstStyle/>
                    <a:p>
                      <a:pPr indent="347345" algn="just" defTabSz="457200">
                        <a:spcBef>
                          <a:spcPts val="300"/>
                        </a:spcBef>
                        <a:tabLst>
                          <a:tab pos="342900" algn="l"/>
                          <a:tab pos="685800" algn="l"/>
                          <a:tab pos="1028700" algn="l"/>
                        </a:tabLst>
                        <a:defRPr sz="1800"/>
                      </a:pPr>
                      <a:r>
                        <a:rPr sz="1600">
                          <a:latin typeface="Arial"/>
                          <a:ea typeface="Arial"/>
                          <a:cs typeface="Arial"/>
                          <a:sym typeface="Arial"/>
                        </a:rPr>
                        <a:t>Test recording process</a:t>
                      </a:r>
                    </a:p>
                  </a:txBody>
                  <a:tcPr marL="0" marR="0" marT="0" marB="0" horzOverflow="overflow"/>
                </a:tc>
              </a:tr>
            </a:tbl>
          </a:graphicData>
        </a:graphic>
      </p:graphicFrame>
      <p:sp>
        <p:nvSpPr>
          <p:cNvPr id="146" name="Slide Number Placeholder 4"/>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pic>
        <p:nvPicPr>
          <p:cNvPr id="14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3627958" y="4811276"/>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24 Quality management</a:t>
            </a:r>
          </a:p>
        </p:txBody>
      </p:sp>
      <p:sp>
        <p:nvSpPr>
          <p:cNvPr id="150" name="Rectangle 2"/>
          <p:cNvSpPr txBox="1">
            <a:spLocks noGrp="1"/>
          </p:cNvSpPr>
          <p:nvPr>
            <p:ph type="title"/>
          </p:nvPr>
        </p:nvSpPr>
        <p:spPr>
          <a:xfrm>
            <a:off x="457199" y="274638"/>
            <a:ext cx="7293234" cy="1143001"/>
          </a:xfrm>
          <a:prstGeom prst="rect">
            <a:avLst/>
          </a:prstGeom>
        </p:spPr>
        <p:txBody>
          <a:bodyPr/>
          <a:lstStyle/>
          <a:p>
            <a:r>
              <a:t>ISO 9001 standards framework</a:t>
            </a:r>
          </a:p>
        </p:txBody>
      </p:sp>
      <p:sp>
        <p:nvSpPr>
          <p:cNvPr id="151" name="Rectangle 3"/>
          <p:cNvSpPr txBox="1">
            <a:spLocks noGrp="1"/>
          </p:cNvSpPr>
          <p:nvPr>
            <p:ph type="body" idx="1"/>
          </p:nvPr>
        </p:nvSpPr>
        <p:spPr>
          <a:xfrm>
            <a:off x="457200" y="1600200"/>
            <a:ext cx="8229600" cy="4525963"/>
          </a:xfrm>
          <a:prstGeom prst="rect">
            <a:avLst/>
          </a:prstGeom>
        </p:spPr>
        <p:txBody>
          <a:bodyPr/>
          <a:lstStyle/>
          <a:p>
            <a:r>
              <a:t>An international set of standards that can be used as a basis for developing quality management systems.</a:t>
            </a:r>
          </a:p>
          <a:p>
            <a:r>
              <a:t>ISO 9001, the most general of these standards, applies to organizations that design, develop and maintain products, including software. </a:t>
            </a:r>
          </a:p>
          <a:p>
            <a:r>
              <a:t>The ISO 9001 standard is a framework for developing software standards.</a:t>
            </a:r>
          </a:p>
          <a:p>
            <a:pPr marL="742950" lvl="1" indent="-285750">
              <a:spcBef>
                <a:spcPts val="300"/>
              </a:spcBef>
              <a:defRPr sz="2000"/>
            </a:pPr>
            <a:r>
              <a:t> It sets out general quality principles, describes quality processes in general and lays out the organizational standards and procedures that should be defined. These should be documented in an organizational quality manual.</a:t>
            </a:r>
          </a:p>
        </p:txBody>
      </p:sp>
      <p:sp>
        <p:nvSpPr>
          <p:cNvPr id="152" name="Slide Number Placeholder 5"/>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pic>
        <p:nvPicPr>
          <p:cNvPr id="15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974081" y="545184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3"/>
                </p:tgtEl>
              </p:cMediaNode>
            </p:audio>
          </p:childTnLst>
        </p:cTn>
      </p:par>
    </p:tnLst>
  </p:timing>
</p:sld>
</file>

<file path=ppt/theme/theme1.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Times Roman"/>
        <a:ea typeface="Times Roman"/>
        <a:cs typeface="Times Roman"/>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Times Roman"/>
        <a:ea typeface="Times Roman"/>
        <a:cs typeface="Times Roman"/>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TotalTime>
  <Words>1590</Words>
  <Application>Microsoft Macintosh PowerPoint</Application>
  <PresentationFormat>全屏显示(4:3)</PresentationFormat>
  <Paragraphs>200</Paragraphs>
  <Slides>23</Slides>
  <Notes>0</Notes>
  <HiddenSlides>0</HiddenSlides>
  <MMClips>22</MMClips>
  <ScaleCrop>false</ScaleCrop>
  <HeadingPairs>
    <vt:vector size="4" baseType="variant">
      <vt:variant>
        <vt:lpstr>主题</vt:lpstr>
      </vt:variant>
      <vt:variant>
        <vt:i4>1</vt:i4>
      </vt:variant>
      <vt:variant>
        <vt:lpstr>幻灯片标题</vt:lpstr>
      </vt:variant>
      <vt:variant>
        <vt:i4>23</vt:i4>
      </vt:variant>
    </vt:vector>
  </HeadingPairs>
  <TitlesOfParts>
    <vt:vector size="24" baseType="lpstr">
      <vt:lpstr>SE9</vt:lpstr>
      <vt:lpstr>Chapter 24 - Quality Management</vt:lpstr>
      <vt:lpstr>Software quality management</vt:lpstr>
      <vt:lpstr>Quality management activities</vt:lpstr>
      <vt:lpstr>Quality management and software development </vt:lpstr>
      <vt:lpstr>Quality plans</vt:lpstr>
      <vt:lpstr>Software quality</vt:lpstr>
      <vt:lpstr>Software standards</vt:lpstr>
      <vt:lpstr>Product and process standards </vt:lpstr>
      <vt:lpstr>ISO 9001 standards framework</vt:lpstr>
      <vt:lpstr>ISO 9001 core processes </vt:lpstr>
      <vt:lpstr>Quality reviews</vt:lpstr>
      <vt:lpstr>The software review process </vt:lpstr>
      <vt:lpstr>Program inspections</vt:lpstr>
      <vt:lpstr>Inspection checklists</vt:lpstr>
      <vt:lpstr>An inspection checklist (a)</vt:lpstr>
      <vt:lpstr>An inspection checklist (b)</vt:lpstr>
      <vt:lpstr>Software measurement and metrics</vt:lpstr>
      <vt:lpstr>Relationships between internal and external software </vt:lpstr>
      <vt:lpstr>Product metrics</vt:lpstr>
      <vt:lpstr>Dynamic and static metrics</vt:lpstr>
      <vt:lpstr>Static software product metrics</vt:lpstr>
      <vt:lpstr>Static software product metrics</vt:lpstr>
      <vt:lpstr>Key points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24 - Quality Management</dc:title>
  <cp:lastModifiedBy>wujhleo wu</cp:lastModifiedBy>
  <cp:revision>2</cp:revision>
  <dcterms:modified xsi:type="dcterms:W3CDTF">2020-04-15T01:19:17Z</dcterms:modified>
</cp:coreProperties>
</file>